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7"/>
  </p:notesMasterIdLst>
  <p:sldIdLst>
    <p:sldId id="264" r:id="rId2"/>
    <p:sldId id="265" r:id="rId3"/>
    <p:sldId id="320" r:id="rId4"/>
    <p:sldId id="327" r:id="rId5"/>
    <p:sldId id="325" r:id="rId6"/>
    <p:sldId id="328" r:id="rId7"/>
    <p:sldId id="280" r:id="rId8"/>
    <p:sldId id="271" r:id="rId9"/>
    <p:sldId id="334" r:id="rId10"/>
    <p:sldId id="335" r:id="rId11"/>
    <p:sldId id="336" r:id="rId12"/>
    <p:sldId id="337" r:id="rId13"/>
    <p:sldId id="339" r:id="rId14"/>
    <p:sldId id="338" r:id="rId15"/>
    <p:sldId id="312" r:id="rId16"/>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94660"/>
  </p:normalViewPr>
  <p:slideViewPr>
    <p:cSldViewPr snapToGrid="0">
      <p:cViewPr varScale="1">
        <p:scale>
          <a:sx n="78" d="100"/>
          <a:sy n="78" d="100"/>
        </p:scale>
        <p:origin x="87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1CAEE919-0277-4712-9290-69055C739D21}" type="datetimeFigureOut">
              <a:rPr lang="en-US" smtClean="0"/>
              <a:t>2/5/2025</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1ED51DE0-9C78-4BFE-B0A9-4C2639AE0672}" type="slidenum">
              <a:rPr lang="en-US" smtClean="0"/>
              <a:t>‹#›</a:t>
            </a:fld>
            <a:endParaRPr lang="en-US"/>
          </a:p>
        </p:txBody>
      </p:sp>
    </p:spTree>
    <p:extLst>
      <p:ext uri="{BB962C8B-B14F-4D97-AF65-F5344CB8AC3E}">
        <p14:creationId xmlns:p14="http://schemas.microsoft.com/office/powerpoint/2010/main" val="344312351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D38405B-51FB-4A13-A408-2C802B41678C}" type="slidenum">
              <a:rPr lang="en-IN" smtClean="0"/>
              <a:t>2</a:t>
            </a:fld>
            <a:endParaRPr lang="en-IN" dirty="0"/>
          </a:p>
        </p:txBody>
      </p:sp>
    </p:spTree>
    <p:extLst>
      <p:ext uri="{BB962C8B-B14F-4D97-AF65-F5344CB8AC3E}">
        <p14:creationId xmlns:p14="http://schemas.microsoft.com/office/powerpoint/2010/main" val="1276412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D38405B-51FB-4A13-A408-2C802B41678C}" type="slidenum">
              <a:rPr lang="en-IN" smtClean="0"/>
              <a:t>3</a:t>
            </a:fld>
            <a:endParaRPr lang="en-IN" dirty="0"/>
          </a:p>
        </p:txBody>
      </p:sp>
    </p:spTree>
    <p:extLst>
      <p:ext uri="{BB962C8B-B14F-4D97-AF65-F5344CB8AC3E}">
        <p14:creationId xmlns:p14="http://schemas.microsoft.com/office/powerpoint/2010/main" val="798789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D01913-A842-6747-8C49-76FD182DA28C}" type="slidenum">
              <a:rPr lang="en-US" smtClean="0"/>
              <a:t>5</a:t>
            </a:fld>
            <a:endParaRPr lang="en-US"/>
          </a:p>
        </p:txBody>
      </p:sp>
    </p:spTree>
    <p:extLst>
      <p:ext uri="{BB962C8B-B14F-4D97-AF65-F5344CB8AC3E}">
        <p14:creationId xmlns:p14="http://schemas.microsoft.com/office/powerpoint/2010/main" val="3574405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1ED51DE0-9C78-4BFE-B0A9-4C2639AE0672}" type="slidenum">
              <a:rPr lang="en-US" smtClean="0"/>
              <a:t>7</a:t>
            </a:fld>
            <a:endParaRPr lang="en-US"/>
          </a:p>
        </p:txBody>
      </p:sp>
    </p:spTree>
    <p:extLst>
      <p:ext uri="{BB962C8B-B14F-4D97-AF65-F5344CB8AC3E}">
        <p14:creationId xmlns:p14="http://schemas.microsoft.com/office/powerpoint/2010/main" val="2469886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1ED51DE0-9C78-4BFE-B0A9-4C2639AE0672}" type="slidenum">
              <a:rPr lang="en-US" smtClean="0"/>
              <a:t>12</a:t>
            </a:fld>
            <a:endParaRPr lang="en-US"/>
          </a:p>
        </p:txBody>
      </p:sp>
    </p:spTree>
    <p:extLst>
      <p:ext uri="{BB962C8B-B14F-4D97-AF65-F5344CB8AC3E}">
        <p14:creationId xmlns:p14="http://schemas.microsoft.com/office/powerpoint/2010/main" val="2688896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F79ACE2-8370-D723-EB9A-1FB7C529B466}"/>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en-US"/>
          </a:p>
        </p:txBody>
      </p:sp>
      <p:sp>
        <p:nvSpPr>
          <p:cNvPr id="3" name="عنوان فرعي 2">
            <a:extLst>
              <a:ext uri="{FF2B5EF4-FFF2-40B4-BE49-F238E27FC236}">
                <a16:creationId xmlns:a16="http://schemas.microsoft.com/office/drawing/2014/main" id="{A8DE2107-484E-754E-4ED9-886C75E414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a:p>
        </p:txBody>
      </p:sp>
      <p:sp>
        <p:nvSpPr>
          <p:cNvPr id="4" name="عنصر نائب للتاريخ 3">
            <a:extLst>
              <a:ext uri="{FF2B5EF4-FFF2-40B4-BE49-F238E27FC236}">
                <a16:creationId xmlns:a16="http://schemas.microsoft.com/office/drawing/2014/main" id="{568A6AB2-D295-C2BD-02FF-6250ECC44625}"/>
              </a:ext>
            </a:extLst>
          </p:cNvPr>
          <p:cNvSpPr>
            <a:spLocks noGrp="1"/>
          </p:cNvSpPr>
          <p:nvPr>
            <p:ph type="dt" sz="half" idx="10"/>
          </p:nvPr>
        </p:nvSpPr>
        <p:spPr/>
        <p:txBody>
          <a:bodyPr/>
          <a:lstStyle/>
          <a:p>
            <a:fld id="{9B483CB5-092C-4506-90BB-CAA1D0A75846}" type="datetimeFigureOut">
              <a:rPr lang="en-US" smtClean="0"/>
              <a:t>2/5/2025</a:t>
            </a:fld>
            <a:endParaRPr lang="en-US"/>
          </a:p>
        </p:txBody>
      </p:sp>
      <p:sp>
        <p:nvSpPr>
          <p:cNvPr id="5" name="عنصر نائب للتذييل 4">
            <a:extLst>
              <a:ext uri="{FF2B5EF4-FFF2-40B4-BE49-F238E27FC236}">
                <a16:creationId xmlns:a16="http://schemas.microsoft.com/office/drawing/2014/main" id="{139B6604-EB0D-0D96-237D-D8A837295268}"/>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C22A6D09-3A58-BE20-0427-B6708D05E62E}"/>
              </a:ext>
            </a:extLst>
          </p:cNvPr>
          <p:cNvSpPr>
            <a:spLocks noGrp="1"/>
          </p:cNvSpPr>
          <p:nvPr>
            <p:ph type="sldNum" sz="quarter" idx="12"/>
          </p:nvPr>
        </p:nvSpPr>
        <p:spPr/>
        <p:txBody>
          <a:bodyPr/>
          <a:lstStyle/>
          <a:p>
            <a:fld id="{E0AC8AE5-EAB1-4C21-AA41-23916F50F4FD}" type="slidenum">
              <a:rPr lang="en-US" smtClean="0"/>
              <a:t>‹#›</a:t>
            </a:fld>
            <a:endParaRPr lang="en-US"/>
          </a:p>
        </p:txBody>
      </p:sp>
    </p:spTree>
    <p:extLst>
      <p:ext uri="{BB962C8B-B14F-4D97-AF65-F5344CB8AC3E}">
        <p14:creationId xmlns:p14="http://schemas.microsoft.com/office/powerpoint/2010/main" val="3214977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7DC81D2-0BA4-9282-F81C-0EE183BD4129}"/>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id="{543A8CFF-1B0F-FF2E-4FA4-BA23B6B5D1F5}"/>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464BC747-CE90-67B6-74A7-D3DBAF38F29B}"/>
              </a:ext>
            </a:extLst>
          </p:cNvPr>
          <p:cNvSpPr>
            <a:spLocks noGrp="1"/>
          </p:cNvSpPr>
          <p:nvPr>
            <p:ph type="dt" sz="half" idx="10"/>
          </p:nvPr>
        </p:nvSpPr>
        <p:spPr/>
        <p:txBody>
          <a:bodyPr/>
          <a:lstStyle/>
          <a:p>
            <a:fld id="{9B483CB5-092C-4506-90BB-CAA1D0A75846}" type="datetimeFigureOut">
              <a:rPr lang="en-US" smtClean="0"/>
              <a:t>2/5/2025</a:t>
            </a:fld>
            <a:endParaRPr lang="en-US"/>
          </a:p>
        </p:txBody>
      </p:sp>
      <p:sp>
        <p:nvSpPr>
          <p:cNvPr id="5" name="عنصر نائب للتذييل 4">
            <a:extLst>
              <a:ext uri="{FF2B5EF4-FFF2-40B4-BE49-F238E27FC236}">
                <a16:creationId xmlns:a16="http://schemas.microsoft.com/office/drawing/2014/main" id="{24D988D7-E57B-65A5-70C7-431BD56A7C71}"/>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C2FC6E99-72FB-9EB6-7C15-C557EBFBFCF1}"/>
              </a:ext>
            </a:extLst>
          </p:cNvPr>
          <p:cNvSpPr>
            <a:spLocks noGrp="1"/>
          </p:cNvSpPr>
          <p:nvPr>
            <p:ph type="sldNum" sz="quarter" idx="12"/>
          </p:nvPr>
        </p:nvSpPr>
        <p:spPr/>
        <p:txBody>
          <a:bodyPr/>
          <a:lstStyle/>
          <a:p>
            <a:fld id="{E0AC8AE5-EAB1-4C21-AA41-23916F50F4FD}" type="slidenum">
              <a:rPr lang="en-US" smtClean="0"/>
              <a:t>‹#›</a:t>
            </a:fld>
            <a:endParaRPr lang="en-US"/>
          </a:p>
        </p:txBody>
      </p:sp>
    </p:spTree>
    <p:extLst>
      <p:ext uri="{BB962C8B-B14F-4D97-AF65-F5344CB8AC3E}">
        <p14:creationId xmlns:p14="http://schemas.microsoft.com/office/powerpoint/2010/main" val="810257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25C4B60A-2F39-844A-8BBC-DA5C78CC66DF}"/>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en-US"/>
          </a:p>
        </p:txBody>
      </p:sp>
      <p:sp>
        <p:nvSpPr>
          <p:cNvPr id="3" name="عنصر نائب للعنوان العمودي 2">
            <a:extLst>
              <a:ext uri="{FF2B5EF4-FFF2-40B4-BE49-F238E27FC236}">
                <a16:creationId xmlns:a16="http://schemas.microsoft.com/office/drawing/2014/main" id="{066EE91F-CAB1-95EA-F172-513043D308E7}"/>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6BD138F8-A998-BFA9-4220-1FB18C873EDC}"/>
              </a:ext>
            </a:extLst>
          </p:cNvPr>
          <p:cNvSpPr>
            <a:spLocks noGrp="1"/>
          </p:cNvSpPr>
          <p:nvPr>
            <p:ph type="dt" sz="half" idx="10"/>
          </p:nvPr>
        </p:nvSpPr>
        <p:spPr/>
        <p:txBody>
          <a:bodyPr/>
          <a:lstStyle/>
          <a:p>
            <a:fld id="{9B483CB5-092C-4506-90BB-CAA1D0A75846}" type="datetimeFigureOut">
              <a:rPr lang="en-US" smtClean="0"/>
              <a:t>2/5/2025</a:t>
            </a:fld>
            <a:endParaRPr lang="en-US"/>
          </a:p>
        </p:txBody>
      </p:sp>
      <p:sp>
        <p:nvSpPr>
          <p:cNvPr id="5" name="عنصر نائب للتذييل 4">
            <a:extLst>
              <a:ext uri="{FF2B5EF4-FFF2-40B4-BE49-F238E27FC236}">
                <a16:creationId xmlns:a16="http://schemas.microsoft.com/office/drawing/2014/main" id="{F55DB1B8-FE40-8063-2116-2A105B512C77}"/>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52BE1E08-0744-74AB-9FC2-8016BA65CF3E}"/>
              </a:ext>
            </a:extLst>
          </p:cNvPr>
          <p:cNvSpPr>
            <a:spLocks noGrp="1"/>
          </p:cNvSpPr>
          <p:nvPr>
            <p:ph type="sldNum" sz="quarter" idx="12"/>
          </p:nvPr>
        </p:nvSpPr>
        <p:spPr/>
        <p:txBody>
          <a:bodyPr/>
          <a:lstStyle/>
          <a:p>
            <a:fld id="{E0AC8AE5-EAB1-4C21-AA41-23916F50F4FD}" type="slidenum">
              <a:rPr lang="en-US" smtClean="0"/>
              <a:t>‹#›</a:t>
            </a:fld>
            <a:endParaRPr lang="en-US"/>
          </a:p>
        </p:txBody>
      </p:sp>
    </p:spTree>
    <p:extLst>
      <p:ext uri="{BB962C8B-B14F-4D97-AF65-F5344CB8AC3E}">
        <p14:creationId xmlns:p14="http://schemas.microsoft.com/office/powerpoint/2010/main" val="764905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2/5/2025</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907973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Page_White 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A8D426A7-D2DF-2C4B-B6AF-94101D1F46AE}"/>
              </a:ext>
            </a:extLst>
          </p:cNvPr>
          <p:cNvCxnSpPr/>
          <p:nvPr userDrawn="1"/>
        </p:nvCxnSpPr>
        <p:spPr>
          <a:xfrm>
            <a:off x="361627" y="6155497"/>
            <a:ext cx="1148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46BD0AC-A7AA-564F-8EEF-242DF5F3892C}"/>
              </a:ext>
            </a:extLst>
          </p:cNvPr>
          <p:cNvSpPr txBox="1"/>
          <p:nvPr userDrawn="1"/>
        </p:nvSpPr>
        <p:spPr>
          <a:xfrm>
            <a:off x="11672047" y="6276928"/>
            <a:ext cx="173580" cy="123111"/>
          </a:xfrm>
          <a:prstGeom prst="rect">
            <a:avLst/>
          </a:prstGeom>
          <a:noFill/>
        </p:spPr>
        <p:txBody>
          <a:bodyPr wrap="square" lIns="0" tIns="0" rIns="0" bIns="0" rtlCol="0">
            <a:spAutoFit/>
          </a:bodyPr>
          <a:lstStyle/>
          <a:p>
            <a:pPr algn="r"/>
            <a:fld id="{5C7EB4DD-E79F-6747-BC7D-7895C6BFB316}" type="slidenum">
              <a:rPr lang="en-US" sz="800" smtClean="0"/>
              <a:pPr algn="r"/>
              <a:t>‹#›</a:t>
            </a:fld>
            <a:endParaRPr lang="en-US" sz="800" dirty="0"/>
          </a:p>
        </p:txBody>
      </p:sp>
      <p:sp>
        <p:nvSpPr>
          <p:cNvPr id="19" name="TextBox 18">
            <a:extLst>
              <a:ext uri="{FF2B5EF4-FFF2-40B4-BE49-F238E27FC236}">
                <a16:creationId xmlns:a16="http://schemas.microsoft.com/office/drawing/2014/main" id="{42E69A94-0F4D-D042-97B4-0F3D71AE19D3}"/>
              </a:ext>
            </a:extLst>
          </p:cNvPr>
          <p:cNvSpPr txBox="1"/>
          <p:nvPr userDrawn="1"/>
        </p:nvSpPr>
        <p:spPr>
          <a:xfrm>
            <a:off x="11527581" y="6276928"/>
            <a:ext cx="142723" cy="123111"/>
          </a:xfrm>
          <a:prstGeom prst="rect">
            <a:avLst/>
          </a:prstGeom>
          <a:noFill/>
        </p:spPr>
        <p:txBody>
          <a:bodyPr wrap="square" lIns="0" tIns="0" rIns="0" bIns="0" rtlCol="0">
            <a:spAutoFit/>
          </a:bodyPr>
          <a:lstStyle/>
          <a:p>
            <a:pPr algn="r"/>
            <a:r>
              <a:rPr lang="en-US" sz="800" dirty="0"/>
              <a:t>|</a:t>
            </a:r>
          </a:p>
        </p:txBody>
      </p:sp>
      <p:sp>
        <p:nvSpPr>
          <p:cNvPr id="21" name="Text Placeholder 20">
            <a:extLst>
              <a:ext uri="{FF2B5EF4-FFF2-40B4-BE49-F238E27FC236}">
                <a16:creationId xmlns:a16="http://schemas.microsoft.com/office/drawing/2014/main" id="{78EEF33C-F843-4C49-A27D-7052AEAE600D}"/>
              </a:ext>
            </a:extLst>
          </p:cNvPr>
          <p:cNvSpPr>
            <a:spLocks noGrp="1"/>
          </p:cNvSpPr>
          <p:nvPr>
            <p:ph type="body" sz="quarter" idx="10" hasCustomPrompt="1"/>
          </p:nvPr>
        </p:nvSpPr>
        <p:spPr>
          <a:xfrm>
            <a:off x="9141978" y="6276928"/>
            <a:ext cx="2400581" cy="123111"/>
          </a:xfrm>
          <a:prstGeom prst="rect">
            <a:avLst/>
          </a:prstGeom>
        </p:spPr>
        <p:txBody>
          <a:bodyPr lIns="0" tIns="0" rIns="0" bIns="0"/>
          <a:lstStyle>
            <a:lvl1pPr marL="0" indent="0" algn="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Presentation Title</a:t>
            </a:r>
          </a:p>
        </p:txBody>
      </p:sp>
    </p:spTree>
    <p:extLst>
      <p:ext uri="{BB962C8B-B14F-4D97-AF65-F5344CB8AC3E}">
        <p14:creationId xmlns:p14="http://schemas.microsoft.com/office/powerpoint/2010/main" val="2352645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4A2035C-72B7-A884-02EC-6D45FB33A749}"/>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142B452E-BB1E-0404-0B77-69371C914EE7}"/>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2B7CA77E-203D-95E9-BD80-33BF71705D31}"/>
              </a:ext>
            </a:extLst>
          </p:cNvPr>
          <p:cNvSpPr>
            <a:spLocks noGrp="1"/>
          </p:cNvSpPr>
          <p:nvPr>
            <p:ph type="dt" sz="half" idx="10"/>
          </p:nvPr>
        </p:nvSpPr>
        <p:spPr/>
        <p:txBody>
          <a:bodyPr/>
          <a:lstStyle/>
          <a:p>
            <a:fld id="{9B483CB5-092C-4506-90BB-CAA1D0A75846}" type="datetimeFigureOut">
              <a:rPr lang="en-US" smtClean="0"/>
              <a:t>2/5/2025</a:t>
            </a:fld>
            <a:endParaRPr lang="en-US"/>
          </a:p>
        </p:txBody>
      </p:sp>
      <p:sp>
        <p:nvSpPr>
          <p:cNvPr id="5" name="عنصر نائب للتذييل 4">
            <a:extLst>
              <a:ext uri="{FF2B5EF4-FFF2-40B4-BE49-F238E27FC236}">
                <a16:creationId xmlns:a16="http://schemas.microsoft.com/office/drawing/2014/main" id="{52E81806-88DB-B9D8-0AB2-92F0214E0903}"/>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606A1E1D-F257-10BC-A66E-26AE912C6D79}"/>
              </a:ext>
            </a:extLst>
          </p:cNvPr>
          <p:cNvSpPr>
            <a:spLocks noGrp="1"/>
          </p:cNvSpPr>
          <p:nvPr>
            <p:ph type="sldNum" sz="quarter" idx="12"/>
          </p:nvPr>
        </p:nvSpPr>
        <p:spPr/>
        <p:txBody>
          <a:bodyPr/>
          <a:lstStyle/>
          <a:p>
            <a:fld id="{E0AC8AE5-EAB1-4C21-AA41-23916F50F4FD}" type="slidenum">
              <a:rPr lang="en-US" smtClean="0"/>
              <a:t>‹#›</a:t>
            </a:fld>
            <a:endParaRPr lang="en-US"/>
          </a:p>
        </p:txBody>
      </p:sp>
    </p:spTree>
    <p:extLst>
      <p:ext uri="{BB962C8B-B14F-4D97-AF65-F5344CB8AC3E}">
        <p14:creationId xmlns:p14="http://schemas.microsoft.com/office/powerpoint/2010/main" val="1399445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E53CD65-1D20-85B7-000E-2D5FAC2D7D26}"/>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2443AF2C-4D80-8030-302E-20BB917296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09F7F487-B3E6-0EE7-39A4-4014556F371C}"/>
              </a:ext>
            </a:extLst>
          </p:cNvPr>
          <p:cNvSpPr>
            <a:spLocks noGrp="1"/>
          </p:cNvSpPr>
          <p:nvPr>
            <p:ph type="dt" sz="half" idx="10"/>
          </p:nvPr>
        </p:nvSpPr>
        <p:spPr/>
        <p:txBody>
          <a:bodyPr/>
          <a:lstStyle/>
          <a:p>
            <a:fld id="{9B483CB5-092C-4506-90BB-CAA1D0A75846}" type="datetimeFigureOut">
              <a:rPr lang="en-US" smtClean="0"/>
              <a:t>2/5/2025</a:t>
            </a:fld>
            <a:endParaRPr lang="en-US"/>
          </a:p>
        </p:txBody>
      </p:sp>
      <p:sp>
        <p:nvSpPr>
          <p:cNvPr id="5" name="عنصر نائب للتذييل 4">
            <a:extLst>
              <a:ext uri="{FF2B5EF4-FFF2-40B4-BE49-F238E27FC236}">
                <a16:creationId xmlns:a16="http://schemas.microsoft.com/office/drawing/2014/main" id="{D699C6EE-B880-99CB-D153-E3C47394052C}"/>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EBD93C01-C1F3-59CC-5021-AE1C04475081}"/>
              </a:ext>
            </a:extLst>
          </p:cNvPr>
          <p:cNvSpPr>
            <a:spLocks noGrp="1"/>
          </p:cNvSpPr>
          <p:nvPr>
            <p:ph type="sldNum" sz="quarter" idx="12"/>
          </p:nvPr>
        </p:nvSpPr>
        <p:spPr/>
        <p:txBody>
          <a:bodyPr/>
          <a:lstStyle/>
          <a:p>
            <a:fld id="{E0AC8AE5-EAB1-4C21-AA41-23916F50F4FD}" type="slidenum">
              <a:rPr lang="en-US" smtClean="0"/>
              <a:t>‹#›</a:t>
            </a:fld>
            <a:endParaRPr lang="en-US"/>
          </a:p>
        </p:txBody>
      </p:sp>
    </p:spTree>
    <p:extLst>
      <p:ext uri="{BB962C8B-B14F-4D97-AF65-F5344CB8AC3E}">
        <p14:creationId xmlns:p14="http://schemas.microsoft.com/office/powerpoint/2010/main" val="1577927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9318519-A137-C45A-E13D-2B7BC87853AD}"/>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16E382A5-098D-B0DD-4D61-A07A880C9097}"/>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a:extLst>
              <a:ext uri="{FF2B5EF4-FFF2-40B4-BE49-F238E27FC236}">
                <a16:creationId xmlns:a16="http://schemas.microsoft.com/office/drawing/2014/main" id="{70CFF0A8-1555-AEA5-D933-CF16589E57C8}"/>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a:extLst>
              <a:ext uri="{FF2B5EF4-FFF2-40B4-BE49-F238E27FC236}">
                <a16:creationId xmlns:a16="http://schemas.microsoft.com/office/drawing/2014/main" id="{68E43836-2609-CCD4-7EC7-A45AE3CD3757}"/>
              </a:ext>
            </a:extLst>
          </p:cNvPr>
          <p:cNvSpPr>
            <a:spLocks noGrp="1"/>
          </p:cNvSpPr>
          <p:nvPr>
            <p:ph type="dt" sz="half" idx="10"/>
          </p:nvPr>
        </p:nvSpPr>
        <p:spPr/>
        <p:txBody>
          <a:bodyPr/>
          <a:lstStyle/>
          <a:p>
            <a:fld id="{9B483CB5-092C-4506-90BB-CAA1D0A75846}" type="datetimeFigureOut">
              <a:rPr lang="en-US" smtClean="0"/>
              <a:t>2/5/2025</a:t>
            </a:fld>
            <a:endParaRPr lang="en-US"/>
          </a:p>
        </p:txBody>
      </p:sp>
      <p:sp>
        <p:nvSpPr>
          <p:cNvPr id="6" name="عنصر نائب للتذييل 5">
            <a:extLst>
              <a:ext uri="{FF2B5EF4-FFF2-40B4-BE49-F238E27FC236}">
                <a16:creationId xmlns:a16="http://schemas.microsoft.com/office/drawing/2014/main" id="{6FAAE514-9BC5-CEC9-CC81-062C2A29DC2F}"/>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9C170A0A-BC49-EC2B-D65A-C3EDEEA901B1}"/>
              </a:ext>
            </a:extLst>
          </p:cNvPr>
          <p:cNvSpPr>
            <a:spLocks noGrp="1"/>
          </p:cNvSpPr>
          <p:nvPr>
            <p:ph type="sldNum" sz="quarter" idx="12"/>
          </p:nvPr>
        </p:nvSpPr>
        <p:spPr/>
        <p:txBody>
          <a:bodyPr/>
          <a:lstStyle/>
          <a:p>
            <a:fld id="{E0AC8AE5-EAB1-4C21-AA41-23916F50F4FD}" type="slidenum">
              <a:rPr lang="en-US" smtClean="0"/>
              <a:t>‹#›</a:t>
            </a:fld>
            <a:endParaRPr lang="en-US"/>
          </a:p>
        </p:txBody>
      </p:sp>
    </p:spTree>
    <p:extLst>
      <p:ext uri="{BB962C8B-B14F-4D97-AF65-F5344CB8AC3E}">
        <p14:creationId xmlns:p14="http://schemas.microsoft.com/office/powerpoint/2010/main" val="1464897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9F7AC43-6DFC-A02B-5865-ED27FBA687B9}"/>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8D42EEC9-3735-9E48-5106-8062CD49A7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A88BDD8A-9B65-A4B0-83A4-3C284968293D}"/>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a:extLst>
              <a:ext uri="{FF2B5EF4-FFF2-40B4-BE49-F238E27FC236}">
                <a16:creationId xmlns:a16="http://schemas.microsoft.com/office/drawing/2014/main" id="{F6ED37EF-242F-DEA8-FB2A-4AFBD21DA6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8129A3F5-244F-FE46-D3B9-1BE75DCD560E}"/>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a:extLst>
              <a:ext uri="{FF2B5EF4-FFF2-40B4-BE49-F238E27FC236}">
                <a16:creationId xmlns:a16="http://schemas.microsoft.com/office/drawing/2014/main" id="{4DAAC05A-7A60-EC4F-FDAF-9741C058EE51}"/>
              </a:ext>
            </a:extLst>
          </p:cNvPr>
          <p:cNvSpPr>
            <a:spLocks noGrp="1"/>
          </p:cNvSpPr>
          <p:nvPr>
            <p:ph type="dt" sz="half" idx="10"/>
          </p:nvPr>
        </p:nvSpPr>
        <p:spPr/>
        <p:txBody>
          <a:bodyPr/>
          <a:lstStyle/>
          <a:p>
            <a:fld id="{9B483CB5-092C-4506-90BB-CAA1D0A75846}" type="datetimeFigureOut">
              <a:rPr lang="en-US" smtClean="0"/>
              <a:t>2/5/2025</a:t>
            </a:fld>
            <a:endParaRPr lang="en-US"/>
          </a:p>
        </p:txBody>
      </p:sp>
      <p:sp>
        <p:nvSpPr>
          <p:cNvPr id="8" name="عنصر نائب للتذييل 7">
            <a:extLst>
              <a:ext uri="{FF2B5EF4-FFF2-40B4-BE49-F238E27FC236}">
                <a16:creationId xmlns:a16="http://schemas.microsoft.com/office/drawing/2014/main" id="{617C36B2-795A-E69C-86B0-6364CE123818}"/>
              </a:ext>
            </a:extLst>
          </p:cNvPr>
          <p:cNvSpPr>
            <a:spLocks noGrp="1"/>
          </p:cNvSpPr>
          <p:nvPr>
            <p:ph type="ftr" sz="quarter" idx="11"/>
          </p:nvPr>
        </p:nvSpPr>
        <p:spPr/>
        <p:txBody>
          <a:bodyPr/>
          <a:lstStyle/>
          <a:p>
            <a:endParaRPr lang="en-US"/>
          </a:p>
        </p:txBody>
      </p:sp>
      <p:sp>
        <p:nvSpPr>
          <p:cNvPr id="9" name="عنصر نائب لرقم الشريحة 8">
            <a:extLst>
              <a:ext uri="{FF2B5EF4-FFF2-40B4-BE49-F238E27FC236}">
                <a16:creationId xmlns:a16="http://schemas.microsoft.com/office/drawing/2014/main" id="{85B916D3-7707-CD7A-20C7-3A8068814719}"/>
              </a:ext>
            </a:extLst>
          </p:cNvPr>
          <p:cNvSpPr>
            <a:spLocks noGrp="1"/>
          </p:cNvSpPr>
          <p:nvPr>
            <p:ph type="sldNum" sz="quarter" idx="12"/>
          </p:nvPr>
        </p:nvSpPr>
        <p:spPr/>
        <p:txBody>
          <a:bodyPr/>
          <a:lstStyle/>
          <a:p>
            <a:fld id="{E0AC8AE5-EAB1-4C21-AA41-23916F50F4FD}" type="slidenum">
              <a:rPr lang="en-US" smtClean="0"/>
              <a:t>‹#›</a:t>
            </a:fld>
            <a:endParaRPr lang="en-US"/>
          </a:p>
        </p:txBody>
      </p:sp>
    </p:spTree>
    <p:extLst>
      <p:ext uri="{BB962C8B-B14F-4D97-AF65-F5344CB8AC3E}">
        <p14:creationId xmlns:p14="http://schemas.microsoft.com/office/powerpoint/2010/main" val="527438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7B1958A-FF95-973C-3190-5019F6F6EBD5}"/>
              </a:ext>
            </a:extLst>
          </p:cNvPr>
          <p:cNvSpPr>
            <a:spLocks noGrp="1"/>
          </p:cNvSpPr>
          <p:nvPr>
            <p:ph type="title"/>
          </p:nvPr>
        </p:nvSpPr>
        <p:spPr/>
        <p:txBody>
          <a:bodyPr/>
          <a:lstStyle/>
          <a:p>
            <a:r>
              <a:rPr lang="ar-SA"/>
              <a:t>انقر لتحرير نمط عنوان الشكل الرئيسي</a:t>
            </a:r>
            <a:endParaRPr lang="en-US"/>
          </a:p>
        </p:txBody>
      </p:sp>
      <p:sp>
        <p:nvSpPr>
          <p:cNvPr id="3" name="عنصر نائب للتاريخ 2">
            <a:extLst>
              <a:ext uri="{FF2B5EF4-FFF2-40B4-BE49-F238E27FC236}">
                <a16:creationId xmlns:a16="http://schemas.microsoft.com/office/drawing/2014/main" id="{6CEFB578-07A8-1D81-7C84-823D6D120825}"/>
              </a:ext>
            </a:extLst>
          </p:cNvPr>
          <p:cNvSpPr>
            <a:spLocks noGrp="1"/>
          </p:cNvSpPr>
          <p:nvPr>
            <p:ph type="dt" sz="half" idx="10"/>
          </p:nvPr>
        </p:nvSpPr>
        <p:spPr/>
        <p:txBody>
          <a:bodyPr/>
          <a:lstStyle/>
          <a:p>
            <a:fld id="{9B483CB5-092C-4506-90BB-CAA1D0A75846}" type="datetimeFigureOut">
              <a:rPr lang="en-US" smtClean="0"/>
              <a:t>2/5/2025</a:t>
            </a:fld>
            <a:endParaRPr lang="en-US"/>
          </a:p>
        </p:txBody>
      </p:sp>
      <p:sp>
        <p:nvSpPr>
          <p:cNvPr id="4" name="عنصر نائب للتذييل 3">
            <a:extLst>
              <a:ext uri="{FF2B5EF4-FFF2-40B4-BE49-F238E27FC236}">
                <a16:creationId xmlns:a16="http://schemas.microsoft.com/office/drawing/2014/main" id="{8F2CCFAC-1A5F-2F09-B26A-F653D15F5F94}"/>
              </a:ext>
            </a:extLst>
          </p:cNvPr>
          <p:cNvSpPr>
            <a:spLocks noGrp="1"/>
          </p:cNvSpPr>
          <p:nvPr>
            <p:ph type="ftr" sz="quarter" idx="11"/>
          </p:nvPr>
        </p:nvSpPr>
        <p:spPr/>
        <p:txBody>
          <a:bodyPr/>
          <a:lstStyle/>
          <a:p>
            <a:endParaRPr lang="en-US"/>
          </a:p>
        </p:txBody>
      </p:sp>
      <p:sp>
        <p:nvSpPr>
          <p:cNvPr id="5" name="عنصر نائب لرقم الشريحة 4">
            <a:extLst>
              <a:ext uri="{FF2B5EF4-FFF2-40B4-BE49-F238E27FC236}">
                <a16:creationId xmlns:a16="http://schemas.microsoft.com/office/drawing/2014/main" id="{8800CCD0-7DAA-FD69-B1AC-0EA3EA8EF13C}"/>
              </a:ext>
            </a:extLst>
          </p:cNvPr>
          <p:cNvSpPr>
            <a:spLocks noGrp="1"/>
          </p:cNvSpPr>
          <p:nvPr>
            <p:ph type="sldNum" sz="quarter" idx="12"/>
          </p:nvPr>
        </p:nvSpPr>
        <p:spPr/>
        <p:txBody>
          <a:bodyPr/>
          <a:lstStyle/>
          <a:p>
            <a:fld id="{E0AC8AE5-EAB1-4C21-AA41-23916F50F4FD}" type="slidenum">
              <a:rPr lang="en-US" smtClean="0"/>
              <a:t>‹#›</a:t>
            </a:fld>
            <a:endParaRPr lang="en-US"/>
          </a:p>
        </p:txBody>
      </p:sp>
    </p:spTree>
    <p:extLst>
      <p:ext uri="{BB962C8B-B14F-4D97-AF65-F5344CB8AC3E}">
        <p14:creationId xmlns:p14="http://schemas.microsoft.com/office/powerpoint/2010/main" val="2753423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282A13A-BE65-5902-4581-5A4D70D98B3B}"/>
              </a:ext>
            </a:extLst>
          </p:cNvPr>
          <p:cNvSpPr>
            <a:spLocks noGrp="1"/>
          </p:cNvSpPr>
          <p:nvPr>
            <p:ph type="dt" sz="half" idx="10"/>
          </p:nvPr>
        </p:nvSpPr>
        <p:spPr/>
        <p:txBody>
          <a:bodyPr/>
          <a:lstStyle/>
          <a:p>
            <a:fld id="{9B483CB5-092C-4506-90BB-CAA1D0A75846}" type="datetimeFigureOut">
              <a:rPr lang="en-US" smtClean="0"/>
              <a:t>2/5/2025</a:t>
            </a:fld>
            <a:endParaRPr lang="en-US"/>
          </a:p>
        </p:txBody>
      </p:sp>
      <p:sp>
        <p:nvSpPr>
          <p:cNvPr id="3" name="عنصر نائب للتذييل 2">
            <a:extLst>
              <a:ext uri="{FF2B5EF4-FFF2-40B4-BE49-F238E27FC236}">
                <a16:creationId xmlns:a16="http://schemas.microsoft.com/office/drawing/2014/main" id="{7723C7C2-E73D-9207-F2A5-CC8F6617C678}"/>
              </a:ext>
            </a:extLst>
          </p:cNvPr>
          <p:cNvSpPr>
            <a:spLocks noGrp="1"/>
          </p:cNvSpPr>
          <p:nvPr>
            <p:ph type="ftr" sz="quarter" idx="11"/>
          </p:nvPr>
        </p:nvSpPr>
        <p:spPr/>
        <p:txBody>
          <a:bodyPr/>
          <a:lstStyle/>
          <a:p>
            <a:endParaRPr lang="en-US"/>
          </a:p>
        </p:txBody>
      </p:sp>
      <p:sp>
        <p:nvSpPr>
          <p:cNvPr id="4" name="عنصر نائب لرقم الشريحة 3">
            <a:extLst>
              <a:ext uri="{FF2B5EF4-FFF2-40B4-BE49-F238E27FC236}">
                <a16:creationId xmlns:a16="http://schemas.microsoft.com/office/drawing/2014/main" id="{70C3A7BC-C53B-65F4-5B26-0F0B610F46C2}"/>
              </a:ext>
            </a:extLst>
          </p:cNvPr>
          <p:cNvSpPr>
            <a:spLocks noGrp="1"/>
          </p:cNvSpPr>
          <p:nvPr>
            <p:ph type="sldNum" sz="quarter" idx="12"/>
          </p:nvPr>
        </p:nvSpPr>
        <p:spPr/>
        <p:txBody>
          <a:bodyPr/>
          <a:lstStyle/>
          <a:p>
            <a:fld id="{E0AC8AE5-EAB1-4C21-AA41-23916F50F4FD}" type="slidenum">
              <a:rPr lang="en-US" smtClean="0"/>
              <a:t>‹#›</a:t>
            </a:fld>
            <a:endParaRPr lang="en-US"/>
          </a:p>
        </p:txBody>
      </p:sp>
    </p:spTree>
    <p:extLst>
      <p:ext uri="{BB962C8B-B14F-4D97-AF65-F5344CB8AC3E}">
        <p14:creationId xmlns:p14="http://schemas.microsoft.com/office/powerpoint/2010/main" val="1638433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A1C46BC-BF6D-F38E-FEAE-71B40765429B}"/>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محتوى 2">
            <a:extLst>
              <a:ext uri="{FF2B5EF4-FFF2-40B4-BE49-F238E27FC236}">
                <a16:creationId xmlns:a16="http://schemas.microsoft.com/office/drawing/2014/main" id="{E8896C3E-342C-AB8D-6434-F515A60568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a:extLst>
              <a:ext uri="{FF2B5EF4-FFF2-40B4-BE49-F238E27FC236}">
                <a16:creationId xmlns:a16="http://schemas.microsoft.com/office/drawing/2014/main" id="{A04B2F39-E265-7D7B-A1DA-EC494B4F96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E6D12799-22B1-D396-5DC8-EEF292A578D1}"/>
              </a:ext>
            </a:extLst>
          </p:cNvPr>
          <p:cNvSpPr>
            <a:spLocks noGrp="1"/>
          </p:cNvSpPr>
          <p:nvPr>
            <p:ph type="dt" sz="half" idx="10"/>
          </p:nvPr>
        </p:nvSpPr>
        <p:spPr/>
        <p:txBody>
          <a:bodyPr/>
          <a:lstStyle/>
          <a:p>
            <a:fld id="{9B483CB5-092C-4506-90BB-CAA1D0A75846}" type="datetimeFigureOut">
              <a:rPr lang="en-US" smtClean="0"/>
              <a:t>2/5/2025</a:t>
            </a:fld>
            <a:endParaRPr lang="en-US"/>
          </a:p>
        </p:txBody>
      </p:sp>
      <p:sp>
        <p:nvSpPr>
          <p:cNvPr id="6" name="عنصر نائب للتذييل 5">
            <a:extLst>
              <a:ext uri="{FF2B5EF4-FFF2-40B4-BE49-F238E27FC236}">
                <a16:creationId xmlns:a16="http://schemas.microsoft.com/office/drawing/2014/main" id="{1A9AE5AC-09A8-948C-49E8-0B381DA35C18}"/>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DB0FA41C-3865-D7BD-953B-C266DC54C1CD}"/>
              </a:ext>
            </a:extLst>
          </p:cNvPr>
          <p:cNvSpPr>
            <a:spLocks noGrp="1"/>
          </p:cNvSpPr>
          <p:nvPr>
            <p:ph type="sldNum" sz="quarter" idx="12"/>
          </p:nvPr>
        </p:nvSpPr>
        <p:spPr/>
        <p:txBody>
          <a:bodyPr/>
          <a:lstStyle/>
          <a:p>
            <a:fld id="{E0AC8AE5-EAB1-4C21-AA41-23916F50F4FD}" type="slidenum">
              <a:rPr lang="en-US" smtClean="0"/>
              <a:t>‹#›</a:t>
            </a:fld>
            <a:endParaRPr lang="en-US"/>
          </a:p>
        </p:txBody>
      </p:sp>
    </p:spTree>
    <p:extLst>
      <p:ext uri="{BB962C8B-B14F-4D97-AF65-F5344CB8AC3E}">
        <p14:creationId xmlns:p14="http://schemas.microsoft.com/office/powerpoint/2010/main" val="2385194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C515A29-4FB1-C0B6-B27F-C4741305DCE4}"/>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3" name="عنصر نائب للصورة 2">
            <a:extLst>
              <a:ext uri="{FF2B5EF4-FFF2-40B4-BE49-F238E27FC236}">
                <a16:creationId xmlns:a16="http://schemas.microsoft.com/office/drawing/2014/main" id="{0568B09E-8753-72BA-E2FE-772ABF903E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a:extLst>
              <a:ext uri="{FF2B5EF4-FFF2-40B4-BE49-F238E27FC236}">
                <a16:creationId xmlns:a16="http://schemas.microsoft.com/office/drawing/2014/main" id="{4BC531A5-E612-182D-99A0-EC6C0F1315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8413BD08-3133-C402-0F60-0F3A333BEC52}"/>
              </a:ext>
            </a:extLst>
          </p:cNvPr>
          <p:cNvSpPr>
            <a:spLocks noGrp="1"/>
          </p:cNvSpPr>
          <p:nvPr>
            <p:ph type="dt" sz="half" idx="10"/>
          </p:nvPr>
        </p:nvSpPr>
        <p:spPr/>
        <p:txBody>
          <a:bodyPr/>
          <a:lstStyle/>
          <a:p>
            <a:fld id="{9B483CB5-092C-4506-90BB-CAA1D0A75846}" type="datetimeFigureOut">
              <a:rPr lang="en-US" smtClean="0"/>
              <a:t>2/5/2025</a:t>
            </a:fld>
            <a:endParaRPr lang="en-US"/>
          </a:p>
        </p:txBody>
      </p:sp>
      <p:sp>
        <p:nvSpPr>
          <p:cNvPr id="6" name="عنصر نائب للتذييل 5">
            <a:extLst>
              <a:ext uri="{FF2B5EF4-FFF2-40B4-BE49-F238E27FC236}">
                <a16:creationId xmlns:a16="http://schemas.microsoft.com/office/drawing/2014/main" id="{2B9722EF-6648-49F1-97AF-220C1A59AABF}"/>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6911B0D6-5ACF-9620-601C-3BDD443B12C5}"/>
              </a:ext>
            </a:extLst>
          </p:cNvPr>
          <p:cNvSpPr>
            <a:spLocks noGrp="1"/>
          </p:cNvSpPr>
          <p:nvPr>
            <p:ph type="sldNum" sz="quarter" idx="12"/>
          </p:nvPr>
        </p:nvSpPr>
        <p:spPr/>
        <p:txBody>
          <a:bodyPr/>
          <a:lstStyle/>
          <a:p>
            <a:fld id="{E0AC8AE5-EAB1-4C21-AA41-23916F50F4FD}" type="slidenum">
              <a:rPr lang="en-US" smtClean="0"/>
              <a:t>‹#›</a:t>
            </a:fld>
            <a:endParaRPr lang="en-US"/>
          </a:p>
        </p:txBody>
      </p:sp>
    </p:spTree>
    <p:extLst>
      <p:ext uri="{BB962C8B-B14F-4D97-AF65-F5344CB8AC3E}">
        <p14:creationId xmlns:p14="http://schemas.microsoft.com/office/powerpoint/2010/main" val="1285504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BB870923-8B17-C4B0-7499-1D518B430F1B}"/>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en-US"/>
          </a:p>
        </p:txBody>
      </p:sp>
      <p:sp>
        <p:nvSpPr>
          <p:cNvPr id="3" name="عنصر نائب للنص 2">
            <a:extLst>
              <a:ext uri="{FF2B5EF4-FFF2-40B4-BE49-F238E27FC236}">
                <a16:creationId xmlns:a16="http://schemas.microsoft.com/office/drawing/2014/main" id="{3B2FC209-342E-9D6C-1E5D-7C550E1D9C6C}"/>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a:extLst>
              <a:ext uri="{FF2B5EF4-FFF2-40B4-BE49-F238E27FC236}">
                <a16:creationId xmlns:a16="http://schemas.microsoft.com/office/drawing/2014/main" id="{F2492627-A160-48E1-A2FD-46389F7C60E4}"/>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B483CB5-092C-4506-90BB-CAA1D0A75846}" type="datetimeFigureOut">
              <a:rPr lang="en-US" smtClean="0"/>
              <a:t>2/5/2025</a:t>
            </a:fld>
            <a:endParaRPr lang="en-US"/>
          </a:p>
        </p:txBody>
      </p:sp>
      <p:sp>
        <p:nvSpPr>
          <p:cNvPr id="5" name="عنصر نائب للتذييل 4">
            <a:extLst>
              <a:ext uri="{FF2B5EF4-FFF2-40B4-BE49-F238E27FC236}">
                <a16:creationId xmlns:a16="http://schemas.microsoft.com/office/drawing/2014/main" id="{BED669DD-E394-15C8-FF70-40B7270EDD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a:extLst>
              <a:ext uri="{FF2B5EF4-FFF2-40B4-BE49-F238E27FC236}">
                <a16:creationId xmlns:a16="http://schemas.microsoft.com/office/drawing/2014/main" id="{B3868DFF-2FA5-044F-6E8F-5BE9EBD1997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0AC8AE5-EAB1-4C21-AA41-23916F50F4FD}" type="slidenum">
              <a:rPr lang="en-US" smtClean="0"/>
              <a:t>‹#›</a:t>
            </a:fld>
            <a:endParaRPr lang="en-US"/>
          </a:p>
        </p:txBody>
      </p:sp>
    </p:spTree>
    <p:extLst>
      <p:ext uri="{BB962C8B-B14F-4D97-AF65-F5344CB8AC3E}">
        <p14:creationId xmlns:p14="http://schemas.microsoft.com/office/powerpoint/2010/main" val="626241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23021" y="0"/>
            <a:ext cx="3268979" cy="6858000"/>
          </a:xfrm>
          <a:custGeom>
            <a:avLst/>
            <a:gdLst/>
            <a:ahLst/>
            <a:cxnLst/>
            <a:rect l="l" t="t" r="r" b="b"/>
            <a:pathLst>
              <a:path w="3268979" h="6858000">
                <a:moveTo>
                  <a:pt x="0" y="6858000"/>
                </a:moveTo>
                <a:lnTo>
                  <a:pt x="3268979" y="6858000"/>
                </a:lnTo>
                <a:lnTo>
                  <a:pt x="3268979" y="0"/>
                </a:lnTo>
                <a:lnTo>
                  <a:pt x="0" y="0"/>
                </a:lnTo>
                <a:lnTo>
                  <a:pt x="0" y="6858000"/>
                </a:lnTo>
                <a:close/>
              </a:path>
            </a:pathLst>
          </a:custGeom>
          <a:solidFill>
            <a:srgbClr val="214194"/>
          </a:solidFill>
        </p:spPr>
        <p:txBody>
          <a:bodyPr wrap="square" lIns="0" tIns="0" rIns="0" bIns="0" rtlCol="0"/>
          <a:lstStyle/>
          <a:p>
            <a:endParaRPr dirty="0"/>
          </a:p>
        </p:txBody>
      </p:sp>
      <p:sp>
        <p:nvSpPr>
          <p:cNvPr id="6" name="object 6"/>
          <p:cNvSpPr txBox="1"/>
          <p:nvPr/>
        </p:nvSpPr>
        <p:spPr>
          <a:xfrm>
            <a:off x="162481" y="2762309"/>
            <a:ext cx="8200101" cy="1191544"/>
          </a:xfrm>
          <a:prstGeom prst="rect">
            <a:avLst/>
          </a:prstGeom>
        </p:spPr>
        <p:txBody>
          <a:bodyPr vert="horz" wrap="square" lIns="0" tIns="129539" rIns="0" bIns="0" rtlCol="0">
            <a:spAutoFit/>
          </a:bodyPr>
          <a:lstStyle/>
          <a:p>
            <a:pPr marL="12700" marR="5080">
              <a:lnSpc>
                <a:spcPts val="7100"/>
              </a:lnSpc>
              <a:spcBef>
                <a:spcPts val="1019"/>
              </a:spcBef>
            </a:pPr>
            <a:r>
              <a:rPr lang="ar-AE" sz="11500" dirty="0"/>
              <a:t>ك</a:t>
            </a:r>
            <a:r>
              <a:rPr lang="ar-OM" sz="11500" dirty="0"/>
              <a:t>ـ</a:t>
            </a:r>
            <a:r>
              <a:rPr lang="ar-AE" sz="11500" dirty="0"/>
              <a:t>ل</a:t>
            </a:r>
            <a:r>
              <a:rPr lang="ar-OM" sz="11500" dirty="0"/>
              <a:t>ـ</a:t>
            </a:r>
            <a:r>
              <a:rPr lang="ar-AE" sz="11500" dirty="0"/>
              <a:t>ي</a:t>
            </a:r>
            <a:r>
              <a:rPr lang="ar-OM" sz="11500" dirty="0"/>
              <a:t>ــ</a:t>
            </a:r>
            <a:r>
              <a:rPr lang="ar-AE" sz="11500" dirty="0"/>
              <a:t>ة م</a:t>
            </a:r>
            <a:r>
              <a:rPr lang="ar-OM" sz="11500" dirty="0"/>
              <a:t>ــــ</a:t>
            </a:r>
            <a:r>
              <a:rPr lang="ar-AE" sz="11500" dirty="0"/>
              <a:t>زون</a:t>
            </a:r>
            <a:endParaRPr lang="en-US" sz="11500" dirty="0">
              <a:latin typeface="Rockwell Extra Bold" panose="02060903040505020403" pitchFamily="18" charset="0"/>
              <a:cs typeface="Arial"/>
            </a:endParaRPr>
          </a:p>
        </p:txBody>
      </p:sp>
      <p:pic>
        <p:nvPicPr>
          <p:cNvPr id="7" name="Picture 3" descr="C:\Users\Student_Affairs\Desktop\New folder\mazom bulding3.png">
            <a:extLst>
              <a:ext uri="{FF2B5EF4-FFF2-40B4-BE49-F238E27FC236}">
                <a16:creationId xmlns:a16="http://schemas.microsoft.com/office/drawing/2014/main" id="{021EEF37-B1DE-7952-2D66-6A8034514DAE}"/>
              </a:ext>
            </a:extLst>
          </p:cNvPr>
          <p:cNvPicPr>
            <a:picLocks noChangeAspect="1" noChangeArrowheads="1"/>
          </p:cNvPicPr>
          <p:nvPr/>
        </p:nvPicPr>
        <p:blipFill>
          <a:blip r:embed="rId2" cstate="print"/>
          <a:srcRect/>
          <a:stretch>
            <a:fillRect/>
          </a:stretch>
        </p:blipFill>
        <p:spPr bwMode="auto">
          <a:xfrm>
            <a:off x="8923021" y="5277992"/>
            <a:ext cx="3268979" cy="1580007"/>
          </a:xfrm>
          <a:prstGeom prst="rect">
            <a:avLst/>
          </a:prstGeom>
          <a:noFill/>
        </p:spPr>
      </p:pic>
      <p:pic>
        <p:nvPicPr>
          <p:cNvPr id="10" name="رسم 9">
            <a:extLst>
              <a:ext uri="{FF2B5EF4-FFF2-40B4-BE49-F238E27FC236}">
                <a16:creationId xmlns:a16="http://schemas.microsoft.com/office/drawing/2014/main" id="{F844D08D-4946-1D7D-BB26-0A2AB4EF40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9824" y="515336"/>
            <a:ext cx="1870255" cy="1632511"/>
          </a:xfrm>
          <a:prstGeom prst="rect">
            <a:avLst/>
          </a:prstGeom>
        </p:spPr>
      </p:pic>
      <p:grpSp>
        <p:nvGrpSpPr>
          <p:cNvPr id="5" name="Group 14">
            <a:extLst>
              <a:ext uri="{FF2B5EF4-FFF2-40B4-BE49-F238E27FC236}">
                <a16:creationId xmlns:a16="http://schemas.microsoft.com/office/drawing/2014/main" id="{0ACB924D-7503-68F9-5BBC-F1D27F185A40}"/>
              </a:ext>
            </a:extLst>
          </p:cNvPr>
          <p:cNvGrpSpPr/>
          <p:nvPr/>
        </p:nvGrpSpPr>
        <p:grpSpPr>
          <a:xfrm flipH="1">
            <a:off x="344129" y="302926"/>
            <a:ext cx="8578891" cy="6555074"/>
            <a:chOff x="6905244" y="605381"/>
            <a:chExt cx="4119879" cy="3469004"/>
          </a:xfrm>
        </p:grpSpPr>
        <p:cxnSp>
          <p:nvCxnSpPr>
            <p:cNvPr id="8" name="Straight Connector 11">
              <a:extLst>
                <a:ext uri="{FF2B5EF4-FFF2-40B4-BE49-F238E27FC236}">
                  <a16:creationId xmlns:a16="http://schemas.microsoft.com/office/drawing/2014/main" id="{5C98DF77-9D13-6EF2-7C21-813A8B8A5A6C}"/>
                </a:ext>
              </a:extLst>
            </p:cNvPr>
            <p:cNvCxnSpPr/>
            <p:nvPr/>
          </p:nvCxnSpPr>
          <p:spPr>
            <a:xfrm>
              <a:off x="6905244" y="605381"/>
              <a:ext cx="4119879" cy="0"/>
            </a:xfrm>
            <a:prstGeom prst="line">
              <a:avLst/>
            </a:prstGeom>
            <a:ln>
              <a:solidFill>
                <a:srgbClr val="ED1B43"/>
              </a:solidFill>
            </a:ln>
          </p:spPr>
          <p:style>
            <a:lnRef idx="2">
              <a:schemeClr val="accent2"/>
            </a:lnRef>
            <a:fillRef idx="0">
              <a:schemeClr val="accent2"/>
            </a:fillRef>
            <a:effectRef idx="1">
              <a:schemeClr val="accent2"/>
            </a:effectRef>
            <a:fontRef idx="minor">
              <a:schemeClr val="tx1"/>
            </a:fontRef>
          </p:style>
        </p:cxnSp>
        <p:cxnSp>
          <p:nvCxnSpPr>
            <p:cNvPr id="9" name="Straight Connector 13">
              <a:extLst>
                <a:ext uri="{FF2B5EF4-FFF2-40B4-BE49-F238E27FC236}">
                  <a16:creationId xmlns:a16="http://schemas.microsoft.com/office/drawing/2014/main" id="{5A127E6A-F889-5C45-B875-8CB2C64A1D6D}"/>
                </a:ext>
              </a:extLst>
            </p:cNvPr>
            <p:cNvCxnSpPr/>
            <p:nvPr/>
          </p:nvCxnSpPr>
          <p:spPr>
            <a:xfrm>
              <a:off x="11025123" y="605381"/>
              <a:ext cx="0" cy="3469004"/>
            </a:xfrm>
            <a:prstGeom prst="line">
              <a:avLst/>
            </a:prstGeom>
            <a:ln>
              <a:solidFill>
                <a:srgbClr val="ED1B43"/>
              </a:solidFill>
            </a:ln>
          </p:spPr>
          <p:style>
            <a:lnRef idx="2">
              <a:schemeClr val="accent2"/>
            </a:lnRef>
            <a:fillRef idx="0">
              <a:schemeClr val="accent2"/>
            </a:fillRef>
            <a:effectRef idx="1">
              <a:schemeClr val="accent2"/>
            </a:effectRef>
            <a:fontRef idx="minor">
              <a:schemeClr val="tx1"/>
            </a:fontRef>
          </p:style>
        </p:cxnSp>
      </p:grpSp>
      <p:sp>
        <p:nvSpPr>
          <p:cNvPr id="3" name="object 6">
            <a:extLst>
              <a:ext uri="{FF2B5EF4-FFF2-40B4-BE49-F238E27FC236}">
                <a16:creationId xmlns:a16="http://schemas.microsoft.com/office/drawing/2014/main" id="{45AB7695-E7CF-ECF2-6D38-7EBF7109B5CA}"/>
              </a:ext>
            </a:extLst>
          </p:cNvPr>
          <p:cNvSpPr txBox="1"/>
          <p:nvPr/>
        </p:nvSpPr>
        <p:spPr>
          <a:xfrm>
            <a:off x="525778" y="3619791"/>
            <a:ext cx="8200101" cy="1041310"/>
          </a:xfrm>
          <a:prstGeom prst="rect">
            <a:avLst/>
          </a:prstGeom>
        </p:spPr>
        <p:txBody>
          <a:bodyPr vert="horz" wrap="square" lIns="0" tIns="129539" rIns="0" bIns="0" rtlCol="0">
            <a:spAutoFit/>
          </a:bodyPr>
          <a:lstStyle/>
          <a:p>
            <a:pPr marL="12700" marR="5080">
              <a:lnSpc>
                <a:spcPts val="7100"/>
              </a:lnSpc>
              <a:spcBef>
                <a:spcPts val="1019"/>
              </a:spcBef>
            </a:pPr>
            <a:r>
              <a:rPr lang="en-US" sz="6000" spc="-85" dirty="0">
                <a:latin typeface="Rockwell Extra Bold" panose="02060903040505020403" pitchFamily="18" charset="0"/>
                <a:cs typeface="Arial"/>
              </a:rPr>
              <a:t>Mazoon </a:t>
            </a:r>
            <a:r>
              <a:rPr lang="en-US" sz="6600" spc="-85" dirty="0">
                <a:latin typeface="Rockwell Extra Bold" panose="02060903040505020403" pitchFamily="18" charset="0"/>
                <a:cs typeface="Arial"/>
              </a:rPr>
              <a:t>College</a:t>
            </a:r>
            <a:r>
              <a:rPr lang="en-US" sz="6000" spc="-85" dirty="0">
                <a:latin typeface="Rockwell Extra Bold" panose="02060903040505020403" pitchFamily="18" charset="0"/>
                <a:cs typeface="Arial"/>
              </a:rPr>
              <a:t> </a:t>
            </a:r>
            <a:endParaRPr lang="en-US" sz="6000" dirty="0">
              <a:latin typeface="Rockwell Extra Bold" panose="02060903040505020403" pitchFamily="18" charset="0"/>
              <a:cs typeface="Arial"/>
            </a:endParaRPr>
          </a:p>
        </p:txBody>
      </p:sp>
    </p:spTree>
    <p:extLst>
      <p:ext uri="{BB962C8B-B14F-4D97-AF65-F5344CB8AC3E}">
        <p14:creationId xmlns:p14="http://schemas.microsoft.com/office/powerpoint/2010/main" val="4758002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D29A6-0F24-C93C-AF5B-152681CAE00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7F08ACE-254D-1E37-623C-B3AE89D45D32}"/>
              </a:ext>
            </a:extLst>
          </p:cNvPr>
          <p:cNvSpPr>
            <a:spLocks noGrp="1"/>
          </p:cNvSpPr>
          <p:nvPr>
            <p:ph type="body" sz="quarter" idx="10"/>
          </p:nvPr>
        </p:nvSpPr>
        <p:spPr/>
        <p:txBody>
          <a:bodyPr/>
          <a:lstStyle/>
          <a:p>
            <a:endParaRPr lang="en-US"/>
          </a:p>
        </p:txBody>
      </p:sp>
      <p:pic>
        <p:nvPicPr>
          <p:cNvPr id="35" name="رسم 34">
            <a:extLst>
              <a:ext uri="{FF2B5EF4-FFF2-40B4-BE49-F238E27FC236}">
                <a16:creationId xmlns:a16="http://schemas.microsoft.com/office/drawing/2014/main" id="{CD68CFD3-E642-6518-2604-028AEEE0B8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39" y="198778"/>
            <a:ext cx="938535" cy="784447"/>
          </a:xfrm>
          <a:prstGeom prst="rect">
            <a:avLst/>
          </a:prstGeom>
        </p:spPr>
      </p:pic>
      <p:sp>
        <p:nvSpPr>
          <p:cNvPr id="77" name="Rectangle 76">
            <a:extLst>
              <a:ext uri="{FF2B5EF4-FFF2-40B4-BE49-F238E27FC236}">
                <a16:creationId xmlns:a16="http://schemas.microsoft.com/office/drawing/2014/main" id="{795AA48E-2739-EE79-8C15-A4CF4A4BB096}"/>
              </a:ext>
            </a:extLst>
          </p:cNvPr>
          <p:cNvSpPr/>
          <p:nvPr/>
        </p:nvSpPr>
        <p:spPr bwMode="gray">
          <a:xfrm>
            <a:off x="461334" y="1482553"/>
            <a:ext cx="11258738" cy="4649394"/>
          </a:xfrm>
          <a:prstGeom prst="rect">
            <a:avLst/>
          </a:prstGeom>
          <a:solidFill>
            <a:schemeClr val="bg1">
              <a:lumMod val="95000"/>
              <a:alpha val="70000"/>
            </a:schemeClr>
          </a:solidFill>
          <a:ln w="19050" algn="ctr">
            <a:noFill/>
            <a:miter lim="800000"/>
            <a:headEnd/>
            <a:tailEnd/>
          </a:ln>
        </p:spPr>
        <p:txBody>
          <a:bodyPr wrap="square" lIns="88900" tIns="88900" rIns="88900" bIns="88900" rtlCol="0" anchor="t"/>
          <a:lstStyle/>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algn="ctr">
              <a:lnSpc>
                <a:spcPct val="106000"/>
              </a:lnSpc>
              <a:defRPr/>
            </a:pPr>
            <a:endParaRPr lang="en-US" sz="1200" dirty="0"/>
          </a:p>
          <a:p>
            <a:pPr algn="ctr">
              <a:lnSpc>
                <a:spcPct val="106000"/>
              </a:lnSpc>
              <a:defRPr/>
            </a:pPr>
            <a:endParaRPr lang="en-US" sz="1200" dirty="0"/>
          </a:p>
        </p:txBody>
      </p:sp>
      <p:sp>
        <p:nvSpPr>
          <p:cNvPr id="78" name="Rectangle 77">
            <a:extLst>
              <a:ext uri="{FF2B5EF4-FFF2-40B4-BE49-F238E27FC236}">
                <a16:creationId xmlns:a16="http://schemas.microsoft.com/office/drawing/2014/main" id="{FE405EC6-05D1-7F70-0FF8-402B5736CFA6}"/>
              </a:ext>
            </a:extLst>
          </p:cNvPr>
          <p:cNvSpPr/>
          <p:nvPr/>
        </p:nvSpPr>
        <p:spPr bwMode="gray">
          <a:xfrm>
            <a:off x="461334" y="1455261"/>
            <a:ext cx="11260766" cy="36000"/>
          </a:xfrm>
          <a:prstGeom prst="rect">
            <a:avLst/>
          </a:prstGeom>
          <a:solidFill>
            <a:schemeClr val="tx2"/>
          </a:solidFill>
          <a:ln w="19050" algn="ctr">
            <a:noFill/>
            <a:miter lim="800000"/>
            <a:headEnd/>
            <a:tailEnd/>
          </a:ln>
        </p:spPr>
        <p:txBody>
          <a:bodyPr wrap="square" lIns="88900" tIns="88900" rIns="88900" bIns="88900" rtlCol="0" anchor="ctr"/>
          <a:lstStyle/>
          <a:p>
            <a:pPr marL="0" marR="0" lvl="0" indent="0" algn="ctr" defTabSz="1290248" rtl="0" eaLnBrk="1" fontAlgn="auto" latinLnBrk="0" hangingPunct="1">
              <a:lnSpc>
                <a:spcPct val="106000"/>
              </a:lnSpc>
              <a:spcBef>
                <a:spcPts val="0"/>
              </a:spcBef>
              <a:spcAft>
                <a:spcPts val="0"/>
              </a:spcAft>
              <a:buClrTx/>
              <a:buSzTx/>
              <a:buFont typeface="Wingdings 2" pitchFamily="18" charset="2"/>
              <a:buNone/>
              <a:tabLst/>
              <a:defRPr/>
            </a:pPr>
            <a:endParaRPr kumimoji="0" lang="en-IN"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4" name="Rectangle 106">
            <a:extLst>
              <a:ext uri="{FF2B5EF4-FFF2-40B4-BE49-F238E27FC236}">
                <a16:creationId xmlns:a16="http://schemas.microsoft.com/office/drawing/2014/main" id="{C61E4916-22D3-CA3A-DA5A-C22F4FF9E03F}"/>
              </a:ext>
            </a:extLst>
          </p:cNvPr>
          <p:cNvSpPr/>
          <p:nvPr/>
        </p:nvSpPr>
        <p:spPr bwMode="gray">
          <a:xfrm>
            <a:off x="2737893" y="827566"/>
            <a:ext cx="6705620" cy="614049"/>
          </a:xfrm>
          <a:prstGeom prst="rect">
            <a:avLst/>
          </a:prstGeom>
          <a:solidFill>
            <a:srgbClr val="ED1B43"/>
          </a:solidFill>
          <a:ln w="19050" algn="ctr">
            <a:noFill/>
            <a:miter lim="800000"/>
            <a:headEnd/>
            <a:tailEnd/>
          </a:ln>
        </p:spPr>
        <p:txBody>
          <a:bodyPr wrap="square" lIns="88900" tIns="88900" rIns="88900" bIns="88900" rtlCol="0" anchor="t"/>
          <a:lstStyle/>
          <a:p>
            <a:pPr defTabSz="1290248">
              <a:lnSpc>
                <a:spcPct val="106000"/>
              </a:lnSpc>
              <a:defRPr/>
            </a:pPr>
            <a:endParaRPr lang="en-US" sz="300" b="1" dirty="0">
              <a:solidFill>
                <a:prstClr val="white"/>
              </a:solidFill>
              <a:latin typeface="Verdana"/>
            </a:endParaRPr>
          </a:p>
          <a:p>
            <a:pPr algn="l" defTabSz="1290248">
              <a:lnSpc>
                <a:spcPct val="106000"/>
              </a:lnSpc>
              <a:defRPr/>
            </a:pPr>
            <a:r>
              <a:rPr lang="ar-AE" sz="2400" b="1" dirty="0">
                <a:solidFill>
                  <a:prstClr val="white"/>
                </a:solidFill>
                <a:latin typeface="Verdana"/>
              </a:rPr>
              <a:t>١- قسم اللغة الإنجليزية</a:t>
            </a:r>
            <a:r>
              <a:rPr lang="ar-OM" sz="2400" b="1" dirty="0">
                <a:solidFill>
                  <a:prstClr val="white"/>
                </a:solidFill>
                <a:latin typeface="Verdana"/>
              </a:rPr>
              <a:t> / </a:t>
            </a:r>
            <a:r>
              <a:rPr lang="en-US" sz="2400" b="1" kern="100" dirty="0">
                <a:solidFill>
                  <a:schemeClr val="bg1"/>
                </a:solidFill>
                <a:latin typeface="Calibri" panose="020F0502020204030204" pitchFamily="34" charset="0"/>
                <a:ea typeface="Calibri" panose="020F0502020204030204" pitchFamily="34" charset="0"/>
                <a:cs typeface="Arial" panose="020B0604020202020204" pitchFamily="34" charset="0"/>
              </a:rPr>
              <a:t>English Language Department</a:t>
            </a:r>
            <a:endParaRPr lang="en-US" sz="2400" kern="1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l" defTabSz="1290248">
              <a:lnSpc>
                <a:spcPct val="106000"/>
              </a:lnSpc>
              <a:defRPr/>
            </a:pPr>
            <a:endParaRPr kumimoji="0" lang="en-IN" sz="2400" b="1" i="0" u="none" strike="noStrike" kern="1200" cap="none" spc="0" normalizeH="0" baseline="0" noProof="0" dirty="0">
              <a:ln>
                <a:noFill/>
              </a:ln>
              <a:solidFill>
                <a:prstClr val="white"/>
              </a:solidFill>
              <a:effectLst/>
              <a:uLnTx/>
              <a:uFillTx/>
              <a:latin typeface="Verdana"/>
            </a:endParaRPr>
          </a:p>
        </p:txBody>
      </p:sp>
      <p:sp>
        <p:nvSpPr>
          <p:cNvPr id="5" name="Rectangle 100">
            <a:extLst>
              <a:ext uri="{FF2B5EF4-FFF2-40B4-BE49-F238E27FC236}">
                <a16:creationId xmlns:a16="http://schemas.microsoft.com/office/drawing/2014/main" id="{A79AFA5D-2393-B7E0-2688-7881EF0F543E}"/>
              </a:ext>
            </a:extLst>
          </p:cNvPr>
          <p:cNvSpPr/>
          <p:nvPr/>
        </p:nvSpPr>
        <p:spPr>
          <a:xfrm>
            <a:off x="2408904" y="1636242"/>
            <a:ext cx="8669948" cy="1770934"/>
          </a:xfrm>
          <a:prstGeom prst="rect">
            <a:avLst/>
          </a:prstGeom>
        </p:spPr>
        <p:txBody>
          <a:bodyPr wrap="square">
            <a:spAutoFit/>
          </a:bodyPr>
          <a:lstStyle/>
          <a:p>
            <a:pPr marL="0" lvl="1">
              <a:lnSpc>
                <a:spcPct val="107000"/>
              </a:lnSpc>
              <a:spcAft>
                <a:spcPts val="300"/>
              </a:spcAft>
            </a:pPr>
            <a:r>
              <a:rPr lang="ar-OM" sz="2400" b="1" kern="100" dirty="0">
                <a:latin typeface="Calibri" panose="020F0502020204030204" pitchFamily="34" charset="0"/>
                <a:ea typeface="Calibri" panose="020F0502020204030204" pitchFamily="34" charset="0"/>
              </a:rPr>
              <a:t>1</a:t>
            </a:r>
            <a:r>
              <a:rPr lang="ar-AE" sz="2400" b="1" kern="100" dirty="0">
                <a:latin typeface="Calibri" panose="020F0502020204030204" pitchFamily="34" charset="0"/>
                <a:ea typeface="Calibri" panose="020F0502020204030204" pitchFamily="34" charset="0"/>
              </a:rPr>
              <a:t>- درجة الدبلوم</a:t>
            </a:r>
            <a:r>
              <a:rPr lang="ar-OM" sz="2400" b="1" kern="100" dirty="0">
                <a:latin typeface="Calibri" panose="020F0502020204030204" pitchFamily="34" charset="0"/>
                <a:ea typeface="Calibri" panose="020F0502020204030204" pitchFamily="34" charset="0"/>
              </a:rPr>
              <a:t> </a:t>
            </a:r>
            <a:r>
              <a:rPr lang="ar-OM" sz="2400" b="1" dirty="0">
                <a:latin typeface="+mj-lt"/>
              </a:rPr>
              <a:t>العالي</a:t>
            </a:r>
            <a:r>
              <a:rPr lang="ar-AE" sz="2400" b="1" kern="100" dirty="0">
                <a:latin typeface="Calibri" panose="020F0502020204030204" pitchFamily="34" charset="0"/>
                <a:ea typeface="Calibri" panose="020F0502020204030204" pitchFamily="34" charset="0"/>
              </a:rPr>
              <a:t>  في اللغة الإنجليزية</a:t>
            </a:r>
            <a:r>
              <a:rPr lang="ar-OM" sz="2400" b="1" kern="100" dirty="0">
                <a:latin typeface="Calibri" panose="020F0502020204030204" pitchFamily="34" charset="0"/>
                <a:ea typeface="Calibri" panose="020F0502020204030204" pitchFamily="34" charset="0"/>
              </a:rPr>
              <a:t> / </a:t>
            </a:r>
            <a:r>
              <a:rPr lang="en-US" sz="2400" b="1" kern="100" dirty="0">
                <a:latin typeface="Calibri" panose="020F0502020204030204" pitchFamily="34" charset="0"/>
                <a:ea typeface="Calibri" panose="020F0502020204030204" pitchFamily="34" charset="0"/>
                <a:cs typeface="Arial" panose="020B0604020202020204" pitchFamily="34" charset="0"/>
              </a:rPr>
              <a:t>Associate Degree in English</a:t>
            </a:r>
            <a:endParaRPr lang="ar-OM" sz="2400" b="1" kern="100" dirty="0">
              <a:latin typeface="Calibri" panose="020F0502020204030204" pitchFamily="34" charset="0"/>
              <a:ea typeface="Calibri" panose="020F0502020204030204" pitchFamily="34" charset="0"/>
              <a:cs typeface="Arial" panose="020B0604020202020204" pitchFamily="34" charset="0"/>
            </a:endParaRPr>
          </a:p>
          <a:p>
            <a:pPr marL="0" lvl="1" algn="l">
              <a:lnSpc>
                <a:spcPct val="107000"/>
              </a:lnSpc>
              <a:spcAft>
                <a:spcPts val="300"/>
              </a:spcAft>
            </a:pPr>
            <a:endParaRPr lang="ar-AE" sz="2400" b="1" kern="100" dirty="0">
              <a:latin typeface="Calibri" panose="020F0502020204030204" pitchFamily="34" charset="0"/>
              <a:ea typeface="Calibri" panose="020F0502020204030204" pitchFamily="34" charset="0"/>
            </a:endParaRPr>
          </a:p>
          <a:p>
            <a:pPr marL="0" lvl="1">
              <a:lnSpc>
                <a:spcPct val="107000"/>
              </a:lnSpc>
              <a:spcAft>
                <a:spcPts val="300"/>
              </a:spcAft>
            </a:pPr>
            <a:r>
              <a:rPr lang="ar-AE" sz="2400" b="1" kern="100" dirty="0">
                <a:latin typeface="Calibri" panose="020F0502020204030204" pitchFamily="34" charset="0"/>
                <a:ea typeface="Calibri" panose="020F0502020204030204" pitchFamily="34" charset="0"/>
              </a:rPr>
              <a:t>٢- بكالوريوس الآداب في اللغة الإنجليزية</a:t>
            </a:r>
            <a:r>
              <a:rPr lang="ar-OM" sz="2400" b="1" kern="100" dirty="0">
                <a:latin typeface="Calibri" panose="020F0502020204030204" pitchFamily="34" charset="0"/>
                <a:ea typeface="Calibri" panose="020F0502020204030204" pitchFamily="34" charset="0"/>
              </a:rPr>
              <a:t> / </a:t>
            </a:r>
            <a:r>
              <a:rPr lang="en-US" sz="2400" b="1" kern="100" dirty="0">
                <a:latin typeface="Calibri" panose="020F0502020204030204" pitchFamily="34" charset="0"/>
                <a:ea typeface="Calibri" panose="020F0502020204030204" pitchFamily="34" charset="0"/>
                <a:cs typeface="Arial" panose="020B0604020202020204" pitchFamily="34" charset="0"/>
              </a:rPr>
              <a:t>Bachelor of Arts in English</a:t>
            </a:r>
          </a:p>
          <a:p>
            <a:pPr marL="0" lvl="1" algn="l">
              <a:lnSpc>
                <a:spcPct val="107000"/>
              </a:lnSpc>
              <a:spcAft>
                <a:spcPts val="300"/>
              </a:spcAft>
            </a:pPr>
            <a:endParaRPr lang="en-US" sz="2400" b="1" kern="1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1922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3271F-22B9-649D-A174-F6AAAFFF323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CE0781E-9069-D817-D7A4-975516A4A40B}"/>
              </a:ext>
            </a:extLst>
          </p:cNvPr>
          <p:cNvSpPr>
            <a:spLocks noGrp="1"/>
          </p:cNvSpPr>
          <p:nvPr>
            <p:ph type="body" sz="quarter" idx="10"/>
          </p:nvPr>
        </p:nvSpPr>
        <p:spPr/>
        <p:txBody>
          <a:bodyPr/>
          <a:lstStyle/>
          <a:p>
            <a:endParaRPr lang="en-US"/>
          </a:p>
        </p:txBody>
      </p:sp>
      <p:pic>
        <p:nvPicPr>
          <p:cNvPr id="35" name="رسم 34">
            <a:extLst>
              <a:ext uri="{FF2B5EF4-FFF2-40B4-BE49-F238E27FC236}">
                <a16:creationId xmlns:a16="http://schemas.microsoft.com/office/drawing/2014/main" id="{679C5587-89C2-7FF3-EAD5-C1552EB28F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39" y="198778"/>
            <a:ext cx="938535" cy="784447"/>
          </a:xfrm>
          <a:prstGeom prst="rect">
            <a:avLst/>
          </a:prstGeom>
        </p:spPr>
      </p:pic>
      <p:sp>
        <p:nvSpPr>
          <p:cNvPr id="77" name="Rectangle 76">
            <a:extLst>
              <a:ext uri="{FF2B5EF4-FFF2-40B4-BE49-F238E27FC236}">
                <a16:creationId xmlns:a16="http://schemas.microsoft.com/office/drawing/2014/main" id="{8A43D95B-136B-AB17-1DEB-5B2F63202079}"/>
              </a:ext>
            </a:extLst>
          </p:cNvPr>
          <p:cNvSpPr/>
          <p:nvPr/>
        </p:nvSpPr>
        <p:spPr bwMode="gray">
          <a:xfrm>
            <a:off x="463362" y="1559397"/>
            <a:ext cx="11258738" cy="4649394"/>
          </a:xfrm>
          <a:prstGeom prst="rect">
            <a:avLst/>
          </a:prstGeom>
          <a:solidFill>
            <a:schemeClr val="bg1">
              <a:lumMod val="95000"/>
              <a:alpha val="70000"/>
            </a:schemeClr>
          </a:solidFill>
          <a:ln w="19050" algn="ctr">
            <a:noFill/>
            <a:miter lim="800000"/>
            <a:headEnd/>
            <a:tailEnd/>
          </a:ln>
        </p:spPr>
        <p:txBody>
          <a:bodyPr wrap="square" lIns="88900" tIns="88900" rIns="88900" bIns="88900" rtlCol="0" anchor="t"/>
          <a:lstStyle/>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algn="ctr">
              <a:lnSpc>
                <a:spcPct val="106000"/>
              </a:lnSpc>
              <a:defRPr/>
            </a:pPr>
            <a:endParaRPr lang="en-US" sz="1200" dirty="0"/>
          </a:p>
          <a:p>
            <a:pPr algn="ctr">
              <a:lnSpc>
                <a:spcPct val="106000"/>
              </a:lnSpc>
              <a:defRPr/>
            </a:pPr>
            <a:endParaRPr lang="en-US" sz="1200" dirty="0"/>
          </a:p>
        </p:txBody>
      </p:sp>
      <p:sp>
        <p:nvSpPr>
          <p:cNvPr id="78" name="Rectangle 77">
            <a:extLst>
              <a:ext uri="{FF2B5EF4-FFF2-40B4-BE49-F238E27FC236}">
                <a16:creationId xmlns:a16="http://schemas.microsoft.com/office/drawing/2014/main" id="{A3F0CE0D-C128-3283-B77F-A5C5D5E7F2B9}"/>
              </a:ext>
            </a:extLst>
          </p:cNvPr>
          <p:cNvSpPr/>
          <p:nvPr/>
        </p:nvSpPr>
        <p:spPr bwMode="gray">
          <a:xfrm>
            <a:off x="461334" y="1455261"/>
            <a:ext cx="11260766" cy="36000"/>
          </a:xfrm>
          <a:prstGeom prst="rect">
            <a:avLst/>
          </a:prstGeom>
          <a:solidFill>
            <a:schemeClr val="tx2"/>
          </a:solidFill>
          <a:ln w="19050" algn="ctr">
            <a:noFill/>
            <a:miter lim="800000"/>
            <a:headEnd/>
            <a:tailEnd/>
          </a:ln>
        </p:spPr>
        <p:txBody>
          <a:bodyPr wrap="square" lIns="88900" tIns="88900" rIns="88900" bIns="88900" rtlCol="0" anchor="ctr"/>
          <a:lstStyle/>
          <a:p>
            <a:pPr marL="0" marR="0" lvl="0" indent="0" algn="ctr" defTabSz="1290248" rtl="0" eaLnBrk="1" fontAlgn="auto" latinLnBrk="0" hangingPunct="1">
              <a:lnSpc>
                <a:spcPct val="106000"/>
              </a:lnSpc>
              <a:spcBef>
                <a:spcPts val="0"/>
              </a:spcBef>
              <a:spcAft>
                <a:spcPts val="0"/>
              </a:spcAft>
              <a:buClrTx/>
              <a:buSzTx/>
              <a:buFont typeface="Wingdings 2" pitchFamily="18" charset="2"/>
              <a:buNone/>
              <a:tabLst/>
              <a:defRPr/>
            </a:pPr>
            <a:endParaRPr kumimoji="0" lang="en-IN"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4" name="Rectangle 106">
            <a:extLst>
              <a:ext uri="{FF2B5EF4-FFF2-40B4-BE49-F238E27FC236}">
                <a16:creationId xmlns:a16="http://schemas.microsoft.com/office/drawing/2014/main" id="{4006ED62-89A3-6F3F-877D-0DDE4E775CBD}"/>
              </a:ext>
            </a:extLst>
          </p:cNvPr>
          <p:cNvSpPr/>
          <p:nvPr/>
        </p:nvSpPr>
        <p:spPr bwMode="gray">
          <a:xfrm>
            <a:off x="2822500" y="699381"/>
            <a:ext cx="6538433" cy="755880"/>
          </a:xfrm>
          <a:prstGeom prst="rect">
            <a:avLst/>
          </a:prstGeom>
          <a:solidFill>
            <a:srgbClr val="ED1B43"/>
          </a:solidFill>
          <a:ln w="19050" algn="ctr">
            <a:noFill/>
            <a:miter lim="800000"/>
            <a:headEnd/>
            <a:tailEnd/>
          </a:ln>
        </p:spPr>
        <p:txBody>
          <a:bodyPr wrap="square" lIns="88900" tIns="88900" rIns="88900" bIns="88900" rtlCol="0" anchor="ctr"/>
          <a:lstStyle/>
          <a:p>
            <a:pPr defTabSz="1290248">
              <a:lnSpc>
                <a:spcPct val="106000"/>
              </a:lnSpc>
              <a:defRPr/>
            </a:pPr>
            <a:endParaRPr lang="ar-OM" b="1" dirty="0">
              <a:solidFill>
                <a:prstClr val="white"/>
              </a:solidFill>
              <a:latin typeface="Verdana"/>
            </a:endParaRPr>
          </a:p>
          <a:p>
            <a:pPr defTabSz="1290248">
              <a:lnSpc>
                <a:spcPct val="106000"/>
              </a:lnSpc>
              <a:defRPr/>
            </a:pPr>
            <a:endParaRPr lang="ar-OM" sz="2400" b="1" dirty="0">
              <a:solidFill>
                <a:prstClr val="white"/>
              </a:solidFill>
              <a:latin typeface="Verdana"/>
            </a:endParaRPr>
          </a:p>
          <a:p>
            <a:pPr defTabSz="1290248">
              <a:lnSpc>
                <a:spcPct val="106000"/>
              </a:lnSpc>
              <a:defRPr/>
            </a:pPr>
            <a:r>
              <a:rPr lang="ar-OM" sz="2400" b="1" dirty="0">
                <a:solidFill>
                  <a:prstClr val="white"/>
                </a:solidFill>
                <a:latin typeface="Verdana"/>
              </a:rPr>
              <a:t>2</a:t>
            </a:r>
            <a:r>
              <a:rPr lang="ar-AE" sz="2400" b="1" dirty="0">
                <a:solidFill>
                  <a:prstClr val="white"/>
                </a:solidFill>
                <a:latin typeface="Verdana"/>
              </a:rPr>
              <a:t>. قسم العلوم الإنسانية</a:t>
            </a:r>
            <a:r>
              <a:rPr lang="ar-OM" sz="2400" b="1" dirty="0">
                <a:solidFill>
                  <a:prstClr val="white"/>
                </a:solidFill>
                <a:latin typeface="Verdana"/>
              </a:rPr>
              <a:t> / </a:t>
            </a:r>
            <a:r>
              <a:rPr lang="en-US" sz="2400" b="1" kern="100" dirty="0">
                <a:solidFill>
                  <a:schemeClr val="bg1"/>
                </a:solidFill>
                <a:latin typeface="Calibri" panose="020F0502020204030204" pitchFamily="34" charset="0"/>
                <a:ea typeface="Calibri" panose="020F0502020204030204" pitchFamily="34" charset="0"/>
                <a:cs typeface="Arial" panose="020B0604020202020204" pitchFamily="34" charset="0"/>
              </a:rPr>
              <a:t>Humanities Department</a:t>
            </a:r>
            <a:endParaRPr lang="en-IN" sz="2400" b="1" dirty="0">
              <a:solidFill>
                <a:schemeClr val="bg1"/>
              </a:solidFill>
              <a:latin typeface="Verdana"/>
            </a:endParaRPr>
          </a:p>
          <a:p>
            <a:pPr lvl="0" defTabSz="1290248">
              <a:lnSpc>
                <a:spcPct val="106000"/>
              </a:lnSpc>
              <a:defRPr/>
            </a:pPr>
            <a:endParaRPr lang="ar-AE" sz="2400" b="1" dirty="0">
              <a:solidFill>
                <a:prstClr val="white"/>
              </a:solidFill>
              <a:latin typeface="Verdana"/>
            </a:endParaRPr>
          </a:p>
          <a:p>
            <a:pPr marL="0" marR="0" lvl="0" indent="0" defTabSz="1290248" eaLnBrk="1" fontAlgn="auto" latinLnBrk="0" hangingPunct="1">
              <a:lnSpc>
                <a:spcPct val="106000"/>
              </a:lnSpc>
              <a:spcBef>
                <a:spcPts val="0"/>
              </a:spcBef>
              <a:spcAft>
                <a:spcPts val="0"/>
              </a:spcAft>
              <a:buClrTx/>
              <a:buSzTx/>
              <a:buFont typeface="Wingdings 2" pitchFamily="18" charset="2"/>
              <a:buNone/>
              <a:tabLst/>
              <a:defRPr/>
            </a:pPr>
            <a:endParaRPr kumimoji="0" lang="en-IN" b="1" i="0" u="none" strike="noStrike" kern="1200" cap="none" spc="0" normalizeH="0" baseline="0" noProof="0" dirty="0">
              <a:ln>
                <a:noFill/>
              </a:ln>
              <a:solidFill>
                <a:prstClr val="white"/>
              </a:solidFill>
              <a:effectLst/>
              <a:uLnTx/>
              <a:uFillTx/>
              <a:latin typeface="Verdana"/>
            </a:endParaRPr>
          </a:p>
        </p:txBody>
      </p:sp>
      <p:sp>
        <p:nvSpPr>
          <p:cNvPr id="5" name="Rectangle 100">
            <a:extLst>
              <a:ext uri="{FF2B5EF4-FFF2-40B4-BE49-F238E27FC236}">
                <a16:creationId xmlns:a16="http://schemas.microsoft.com/office/drawing/2014/main" id="{AC6E320F-17A7-A537-2B12-6B8061EF58B5}"/>
              </a:ext>
            </a:extLst>
          </p:cNvPr>
          <p:cNvSpPr/>
          <p:nvPr/>
        </p:nvSpPr>
        <p:spPr>
          <a:xfrm>
            <a:off x="550606" y="1646189"/>
            <a:ext cx="10648336" cy="1938992"/>
          </a:xfrm>
          <a:prstGeom prst="rect">
            <a:avLst/>
          </a:prstGeom>
        </p:spPr>
        <p:txBody>
          <a:bodyPr wrap="square">
            <a:spAutoFit/>
          </a:bodyPr>
          <a:lstStyle/>
          <a:p>
            <a:r>
              <a:rPr lang="ar-AE" sz="2400" b="1" dirty="0">
                <a:latin typeface="Arial" panose="020B0604020202020204" pitchFamily="34" charset="0"/>
                <a:cs typeface="Arial" panose="020B0604020202020204" pitchFamily="34" charset="0"/>
              </a:rPr>
              <a:t>١- بكالوريوس العلوم في علم النفس</a:t>
            </a:r>
            <a:r>
              <a:rPr lang="ar-OM" sz="2400" b="1" dirty="0">
                <a:latin typeface="Arial" panose="020B0604020202020204" pitchFamily="34" charset="0"/>
                <a:cs typeface="Arial" panose="020B0604020202020204" pitchFamily="34" charset="0"/>
              </a:rPr>
              <a:t> / </a:t>
            </a:r>
            <a:r>
              <a:rPr lang="en-US" sz="2400" b="1" kern="100" dirty="0">
                <a:latin typeface="Calibri" panose="020F0502020204030204" pitchFamily="34" charset="0"/>
                <a:ea typeface="Calibri" panose="020F0502020204030204" pitchFamily="34" charset="0"/>
                <a:cs typeface="Arial" panose="020B0604020202020204" pitchFamily="34" charset="0"/>
              </a:rPr>
              <a:t>Bachelor of Science in Psychology</a:t>
            </a:r>
            <a:endParaRPr lang="ar-OM" sz="2400" b="1" kern="100" dirty="0">
              <a:latin typeface="Calibri" panose="020F0502020204030204" pitchFamily="34" charset="0"/>
              <a:ea typeface="Calibri" panose="020F0502020204030204" pitchFamily="34" charset="0"/>
            </a:endParaRPr>
          </a:p>
          <a:p>
            <a:endParaRPr lang="ar-AE" sz="2400" b="1" dirty="0"/>
          </a:p>
          <a:p>
            <a:r>
              <a:rPr lang="ar-AE" sz="2400" b="1" dirty="0"/>
              <a:t>٢- بكالوريوس الآداب في علم الاجتماع </a:t>
            </a:r>
            <a:r>
              <a:rPr lang="ar-OM" sz="2400" b="1" dirty="0"/>
              <a:t>في</a:t>
            </a:r>
            <a:r>
              <a:rPr lang="ar-AE" sz="2400" b="1" dirty="0"/>
              <a:t> تخصص العدالة الجنائية</a:t>
            </a:r>
            <a:r>
              <a:rPr lang="ar-OM" sz="2400" b="1" dirty="0"/>
              <a:t> / </a:t>
            </a:r>
          </a:p>
          <a:p>
            <a:r>
              <a:rPr lang="en-US" sz="2400" b="1" kern="100" dirty="0">
                <a:latin typeface="Calibri" panose="020F0502020204030204" pitchFamily="34" charset="0"/>
                <a:ea typeface="Calibri" panose="020F0502020204030204" pitchFamily="34" charset="0"/>
                <a:cs typeface="Arial" panose="020B0604020202020204" pitchFamily="34" charset="0"/>
              </a:rPr>
              <a:t>Bachelor of Arts in Sociology with major in Criminal Justice</a:t>
            </a:r>
          </a:p>
          <a:p>
            <a:endParaRPr lang="en-US" sz="2400" b="1" dirty="0"/>
          </a:p>
        </p:txBody>
      </p:sp>
    </p:spTree>
    <p:extLst>
      <p:ext uri="{BB962C8B-B14F-4D97-AF65-F5344CB8AC3E}">
        <p14:creationId xmlns:p14="http://schemas.microsoft.com/office/powerpoint/2010/main" val="415817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EDC3B-932B-CF5D-B90A-D8C6063ED0A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45D3BF2-A44C-3EC6-6A1A-9BAFEC7EFAB8}"/>
              </a:ext>
            </a:extLst>
          </p:cNvPr>
          <p:cNvSpPr>
            <a:spLocks noGrp="1"/>
          </p:cNvSpPr>
          <p:nvPr>
            <p:ph type="body" sz="quarter" idx="10"/>
          </p:nvPr>
        </p:nvSpPr>
        <p:spPr/>
        <p:txBody>
          <a:bodyPr/>
          <a:lstStyle/>
          <a:p>
            <a:endParaRPr lang="en-US"/>
          </a:p>
        </p:txBody>
      </p:sp>
      <p:pic>
        <p:nvPicPr>
          <p:cNvPr id="35" name="رسم 34">
            <a:extLst>
              <a:ext uri="{FF2B5EF4-FFF2-40B4-BE49-F238E27FC236}">
                <a16:creationId xmlns:a16="http://schemas.microsoft.com/office/drawing/2014/main" id="{143CB6F1-3362-F699-9991-423E413DA5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1839" y="198778"/>
            <a:ext cx="938535" cy="784447"/>
          </a:xfrm>
          <a:prstGeom prst="rect">
            <a:avLst/>
          </a:prstGeom>
        </p:spPr>
      </p:pic>
      <p:sp>
        <p:nvSpPr>
          <p:cNvPr id="77" name="Rectangle 76">
            <a:extLst>
              <a:ext uri="{FF2B5EF4-FFF2-40B4-BE49-F238E27FC236}">
                <a16:creationId xmlns:a16="http://schemas.microsoft.com/office/drawing/2014/main" id="{00A2984C-51F0-FBAB-0B27-C6B31CBA3834}"/>
              </a:ext>
            </a:extLst>
          </p:cNvPr>
          <p:cNvSpPr/>
          <p:nvPr/>
        </p:nvSpPr>
        <p:spPr bwMode="gray">
          <a:xfrm>
            <a:off x="245022" y="1310957"/>
            <a:ext cx="11773364" cy="4794680"/>
          </a:xfrm>
          <a:prstGeom prst="rect">
            <a:avLst/>
          </a:prstGeom>
          <a:solidFill>
            <a:schemeClr val="bg1">
              <a:lumMod val="95000"/>
              <a:alpha val="70000"/>
            </a:schemeClr>
          </a:solidFill>
          <a:ln w="19050" algn="ctr">
            <a:noFill/>
            <a:miter lim="800000"/>
            <a:headEnd/>
            <a:tailEnd/>
          </a:ln>
        </p:spPr>
        <p:txBody>
          <a:bodyPr wrap="square" lIns="88900" tIns="88900" rIns="88900" bIns="88900" rtlCol="0" anchor="t"/>
          <a:lstStyle/>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algn="ctr">
              <a:lnSpc>
                <a:spcPct val="106000"/>
              </a:lnSpc>
              <a:defRPr/>
            </a:pPr>
            <a:endParaRPr lang="en-US" sz="1200" dirty="0"/>
          </a:p>
          <a:p>
            <a:pPr algn="ctr">
              <a:lnSpc>
                <a:spcPct val="106000"/>
              </a:lnSpc>
              <a:defRPr/>
            </a:pPr>
            <a:endParaRPr lang="en-US" sz="1200" dirty="0"/>
          </a:p>
        </p:txBody>
      </p:sp>
      <p:sp>
        <p:nvSpPr>
          <p:cNvPr id="78" name="Rectangle 77">
            <a:extLst>
              <a:ext uri="{FF2B5EF4-FFF2-40B4-BE49-F238E27FC236}">
                <a16:creationId xmlns:a16="http://schemas.microsoft.com/office/drawing/2014/main" id="{AC99BECF-82CF-9316-3218-7CB811F9ECA2}"/>
              </a:ext>
            </a:extLst>
          </p:cNvPr>
          <p:cNvSpPr/>
          <p:nvPr/>
        </p:nvSpPr>
        <p:spPr bwMode="gray">
          <a:xfrm>
            <a:off x="461334" y="1258621"/>
            <a:ext cx="11260766" cy="36000"/>
          </a:xfrm>
          <a:prstGeom prst="rect">
            <a:avLst/>
          </a:prstGeom>
          <a:solidFill>
            <a:schemeClr val="tx2"/>
          </a:solidFill>
          <a:ln w="19050" algn="ctr">
            <a:noFill/>
            <a:miter lim="800000"/>
            <a:headEnd/>
            <a:tailEnd/>
          </a:ln>
        </p:spPr>
        <p:txBody>
          <a:bodyPr wrap="square" lIns="88900" tIns="88900" rIns="88900" bIns="88900" rtlCol="0" anchor="ctr"/>
          <a:lstStyle/>
          <a:p>
            <a:pPr marL="0" marR="0" lvl="0" indent="0" algn="ctr" defTabSz="1290248" rtl="0" eaLnBrk="1" fontAlgn="auto" latinLnBrk="0" hangingPunct="1">
              <a:lnSpc>
                <a:spcPct val="106000"/>
              </a:lnSpc>
              <a:spcBef>
                <a:spcPts val="0"/>
              </a:spcBef>
              <a:spcAft>
                <a:spcPts val="0"/>
              </a:spcAft>
              <a:buClrTx/>
              <a:buSzTx/>
              <a:buFont typeface="Wingdings 2" pitchFamily="18" charset="2"/>
              <a:buNone/>
              <a:tabLst/>
              <a:defRPr/>
            </a:pPr>
            <a:endParaRPr kumimoji="0" lang="en-IN"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4" name="Rectangle 106">
            <a:extLst>
              <a:ext uri="{FF2B5EF4-FFF2-40B4-BE49-F238E27FC236}">
                <a16:creationId xmlns:a16="http://schemas.microsoft.com/office/drawing/2014/main" id="{CAA7CD41-85E2-5FFF-8530-ADDCD449E3F4}"/>
              </a:ext>
            </a:extLst>
          </p:cNvPr>
          <p:cNvSpPr/>
          <p:nvPr/>
        </p:nvSpPr>
        <p:spPr bwMode="gray">
          <a:xfrm>
            <a:off x="2611774" y="654916"/>
            <a:ext cx="7204435" cy="616633"/>
          </a:xfrm>
          <a:prstGeom prst="rect">
            <a:avLst/>
          </a:prstGeom>
          <a:solidFill>
            <a:srgbClr val="ED1B43"/>
          </a:solidFill>
          <a:ln w="19050" algn="ctr">
            <a:noFill/>
            <a:miter lim="800000"/>
            <a:headEnd/>
            <a:tailEnd/>
          </a:ln>
        </p:spPr>
        <p:txBody>
          <a:bodyPr wrap="square" lIns="88900" tIns="88900" rIns="88900" bIns="88900" rtlCol="0" anchor="ctr"/>
          <a:lstStyle/>
          <a:p>
            <a:pPr defTabSz="1290248">
              <a:lnSpc>
                <a:spcPct val="106000"/>
              </a:lnSpc>
              <a:defRPr/>
            </a:pPr>
            <a:r>
              <a:rPr lang="ar-AE" b="1" dirty="0">
                <a:solidFill>
                  <a:prstClr val="white"/>
                </a:solidFill>
                <a:latin typeface="Verdana"/>
              </a:rPr>
              <a:t>٣. قسم الاقتصاد ودراسات الأعمال</a:t>
            </a:r>
            <a:r>
              <a:rPr lang="ar-OM" b="1" dirty="0">
                <a:solidFill>
                  <a:prstClr val="white"/>
                </a:solidFill>
                <a:latin typeface="Verdana"/>
              </a:rPr>
              <a:t> / </a:t>
            </a:r>
            <a:r>
              <a:rPr lang="en-US" b="1" kern="100" dirty="0">
                <a:solidFill>
                  <a:schemeClr val="bg1"/>
                </a:solidFill>
                <a:latin typeface="Calibri" panose="020F0502020204030204" pitchFamily="34" charset="0"/>
                <a:ea typeface="Calibri" panose="020F0502020204030204" pitchFamily="34" charset="0"/>
                <a:cs typeface="Arial" panose="020B0604020202020204" pitchFamily="34" charset="0"/>
              </a:rPr>
              <a:t>Economics and Business  Studies Department</a:t>
            </a:r>
            <a:endParaRPr lang="en-IN" b="1" dirty="0">
              <a:solidFill>
                <a:prstClr val="white"/>
              </a:solidFill>
              <a:latin typeface="Verdana"/>
            </a:endParaRPr>
          </a:p>
          <a:p>
            <a:pPr lvl="0" defTabSz="1290248">
              <a:lnSpc>
                <a:spcPct val="106000"/>
              </a:lnSpc>
              <a:defRPr/>
            </a:pPr>
            <a:endParaRPr kumimoji="0" lang="en-IN" b="1" i="0" u="none" strike="noStrike" kern="1200" cap="none" spc="0" normalizeH="0" baseline="0" noProof="0" dirty="0">
              <a:ln>
                <a:noFill/>
              </a:ln>
              <a:solidFill>
                <a:prstClr val="white"/>
              </a:solidFill>
              <a:effectLst/>
              <a:uLnTx/>
              <a:uFillTx/>
              <a:latin typeface="Verdana"/>
            </a:endParaRPr>
          </a:p>
        </p:txBody>
      </p:sp>
      <p:grpSp>
        <p:nvGrpSpPr>
          <p:cNvPr id="6" name="Group 5">
            <a:extLst>
              <a:ext uri="{FF2B5EF4-FFF2-40B4-BE49-F238E27FC236}">
                <a16:creationId xmlns:a16="http://schemas.microsoft.com/office/drawing/2014/main" id="{9BE83D3B-5A1D-E3F5-223C-4CAFF0EC49B3}"/>
              </a:ext>
            </a:extLst>
          </p:cNvPr>
          <p:cNvGrpSpPr/>
          <p:nvPr/>
        </p:nvGrpSpPr>
        <p:grpSpPr>
          <a:xfrm>
            <a:off x="6213992" y="3144540"/>
            <a:ext cx="5804392" cy="2801023"/>
            <a:chOff x="243520" y="4621091"/>
            <a:chExt cx="2299516" cy="1713699"/>
          </a:xfrm>
        </p:grpSpPr>
        <p:sp>
          <p:nvSpPr>
            <p:cNvPr id="7" name="Rectangle 109">
              <a:extLst>
                <a:ext uri="{FF2B5EF4-FFF2-40B4-BE49-F238E27FC236}">
                  <a16:creationId xmlns:a16="http://schemas.microsoft.com/office/drawing/2014/main" id="{24812666-27EA-1A6D-6405-B6560DC62DB3}"/>
                </a:ext>
              </a:extLst>
            </p:cNvPr>
            <p:cNvSpPr/>
            <p:nvPr/>
          </p:nvSpPr>
          <p:spPr bwMode="gray">
            <a:xfrm>
              <a:off x="541818" y="4621091"/>
              <a:ext cx="1988515" cy="247048"/>
            </a:xfrm>
            <a:prstGeom prst="rect">
              <a:avLst/>
            </a:prstGeom>
            <a:solidFill>
              <a:srgbClr val="214194"/>
            </a:solidFill>
            <a:ln w="19050" algn="ctr">
              <a:noFill/>
              <a:miter lim="800000"/>
              <a:headEnd/>
              <a:tailEnd/>
            </a:ln>
          </p:spPr>
          <p:txBody>
            <a:bodyPr wrap="square" lIns="88900" tIns="88900" rIns="88900" bIns="88900" rtlCol="0" anchor="ctr"/>
            <a:lstStyle/>
            <a:p>
              <a:pPr defTabSz="1290248">
                <a:lnSpc>
                  <a:spcPct val="106000"/>
                </a:lnSpc>
                <a:defRPr/>
              </a:pPr>
              <a:r>
                <a:rPr lang="ar-AE" sz="1600" b="1" kern="100" dirty="0">
                  <a:solidFill>
                    <a:schemeClr val="bg1"/>
                  </a:solidFill>
                  <a:latin typeface="Calibri" panose="020F0502020204030204" pitchFamily="34" charset="0"/>
                  <a:ea typeface="Calibri" panose="020F0502020204030204" pitchFamily="34" charset="0"/>
                </a:rPr>
                <a:t>٣. إدارة الأعمال</a:t>
              </a:r>
              <a:r>
                <a:rPr lang="ar-OM" sz="1600" b="1" kern="100" dirty="0">
                  <a:solidFill>
                    <a:schemeClr val="bg1"/>
                  </a:solidFill>
                  <a:latin typeface="Calibri" panose="020F0502020204030204" pitchFamily="34" charset="0"/>
                  <a:ea typeface="Calibri" panose="020F0502020204030204" pitchFamily="34" charset="0"/>
                </a:rPr>
                <a:t> / </a:t>
              </a:r>
              <a:r>
                <a:rPr lang="en-US" sz="1600" b="1" dirty="0">
                  <a:solidFill>
                    <a:schemeClr val="bg1"/>
                  </a:solidFill>
                  <a:latin typeface="Calibri" panose="020F0502020204030204" pitchFamily="34" charset="0"/>
                  <a:ea typeface="Calibri" panose="020F0502020204030204" pitchFamily="34" charset="0"/>
                  <a:cs typeface="Arial" panose="020B0604020202020204" pitchFamily="34" charset="0"/>
                </a:rPr>
                <a:t>Business Administration</a:t>
              </a:r>
            </a:p>
          </p:txBody>
        </p:sp>
        <p:sp>
          <p:nvSpPr>
            <p:cNvPr id="8" name="Rectangle 100">
              <a:extLst>
                <a:ext uri="{FF2B5EF4-FFF2-40B4-BE49-F238E27FC236}">
                  <a16:creationId xmlns:a16="http://schemas.microsoft.com/office/drawing/2014/main" id="{4427609E-A8E1-0D31-F9BB-C175779DFC1D}"/>
                </a:ext>
              </a:extLst>
            </p:cNvPr>
            <p:cNvSpPr/>
            <p:nvPr/>
          </p:nvSpPr>
          <p:spPr>
            <a:xfrm>
              <a:off x="243520" y="4920725"/>
              <a:ext cx="2299516" cy="1414065"/>
            </a:xfrm>
            <a:prstGeom prst="rect">
              <a:avLst/>
            </a:prstGeom>
          </p:spPr>
          <p:txBody>
            <a:bodyPr wrap="square">
              <a:spAutoFit/>
            </a:bodyPr>
            <a:lstStyle/>
            <a:p>
              <a:pPr>
                <a:lnSpc>
                  <a:spcPct val="107000"/>
                </a:lnSpc>
                <a:spcAft>
                  <a:spcPts val="800"/>
                </a:spcAft>
              </a:pPr>
              <a:r>
                <a:rPr lang="ar-AE" sz="1400" b="1" dirty="0">
                  <a:latin typeface="+mj-lt"/>
                </a:rPr>
                <a:t>١- درجة الدبلوم </a:t>
              </a:r>
              <a:r>
                <a:rPr lang="ar-OM" sz="1400" b="1" dirty="0">
                  <a:latin typeface="+mj-lt"/>
                </a:rPr>
                <a:t>العالي</a:t>
              </a:r>
              <a:r>
                <a:rPr lang="ar-AE" sz="1400" b="1" dirty="0">
                  <a:latin typeface="+mj-lt"/>
                </a:rPr>
                <a:t> في إدارة الأعمال</a:t>
              </a:r>
              <a:r>
                <a:rPr lang="ar-OM" sz="1400" b="1" dirty="0">
                  <a:latin typeface="+mj-lt"/>
                </a:rPr>
                <a:t> / </a:t>
              </a:r>
              <a:r>
                <a:rPr lang="en-US" sz="1400" b="1" dirty="0">
                  <a:latin typeface="+mj-lt"/>
                </a:rPr>
                <a:t>Associate Degree in Business Administration</a:t>
              </a:r>
              <a:endParaRPr lang="ar-AE" sz="1400" b="1" dirty="0">
                <a:latin typeface="+mj-lt"/>
              </a:endParaRPr>
            </a:p>
            <a:p>
              <a:pPr>
                <a:lnSpc>
                  <a:spcPct val="107000"/>
                </a:lnSpc>
                <a:spcAft>
                  <a:spcPts val="800"/>
                </a:spcAft>
              </a:pPr>
              <a:r>
                <a:rPr lang="ar-AE" sz="1400" b="1" dirty="0">
                  <a:latin typeface="+mj-lt"/>
                </a:rPr>
                <a:t>٢- بكالوريوس العلوم في إدارة الأعمال</a:t>
              </a:r>
              <a:r>
                <a:rPr lang="ar-OM" sz="1400" b="1" dirty="0">
                  <a:latin typeface="+mj-lt"/>
                </a:rPr>
                <a:t> / </a:t>
              </a:r>
              <a:r>
                <a:rPr lang="en-US" sz="1400" b="1" dirty="0">
                  <a:latin typeface="+mj-lt"/>
                </a:rPr>
                <a:t>Bachelor of Science in Business Administration</a:t>
              </a:r>
              <a:endParaRPr lang="ar-AE" sz="1400" b="1" dirty="0">
                <a:latin typeface="+mj-lt"/>
              </a:endParaRPr>
            </a:p>
            <a:p>
              <a:pPr marL="285750" indent="-285750">
                <a:lnSpc>
                  <a:spcPct val="107000"/>
                </a:lnSpc>
                <a:spcAft>
                  <a:spcPts val="800"/>
                </a:spcAft>
                <a:buFontTx/>
                <a:buChar char="-"/>
              </a:pPr>
              <a:r>
                <a:rPr lang="ar-AE" sz="1400" b="1" dirty="0">
                  <a:latin typeface="+mj-lt"/>
                </a:rPr>
                <a:t>بكالوريوس العلوم في إدارة الأعمال</a:t>
              </a:r>
              <a:r>
                <a:rPr lang="ar-OM" sz="1400" b="1" dirty="0">
                  <a:latin typeface="+mj-lt"/>
                </a:rPr>
                <a:t> </a:t>
              </a:r>
              <a:r>
                <a:rPr lang="ar-AE" sz="1400" b="1" dirty="0">
                  <a:latin typeface="+mj-lt"/>
                </a:rPr>
                <a:t>مع تخصص</a:t>
              </a:r>
              <a:r>
                <a:rPr lang="ar-OM" sz="1400" b="1" dirty="0">
                  <a:latin typeface="+mj-lt"/>
                </a:rPr>
                <a:t> </a:t>
              </a:r>
              <a:r>
                <a:rPr lang="ar-AE" sz="1400" b="1" dirty="0">
                  <a:latin typeface="+mj-lt"/>
                </a:rPr>
                <a:t>فرعي في </a:t>
              </a:r>
              <a:r>
                <a:rPr lang="ar-OM" sz="1400" b="1" dirty="0">
                  <a:latin typeface="+mj-lt"/>
                </a:rPr>
                <a:t>المالية</a:t>
              </a:r>
              <a:endParaRPr lang="en-US" sz="1400" b="1" dirty="0">
                <a:latin typeface="+mj-lt"/>
              </a:endParaRPr>
            </a:p>
            <a:p>
              <a:pPr marL="285750" indent="-285750" algn="l">
                <a:lnSpc>
                  <a:spcPct val="107000"/>
                </a:lnSpc>
                <a:spcAft>
                  <a:spcPts val="800"/>
                </a:spcAft>
                <a:buFontTx/>
                <a:buChar char="-"/>
              </a:pPr>
              <a:r>
                <a:rPr lang="en-US" sz="1400" b="1" dirty="0">
                  <a:latin typeface="+mj-lt"/>
                </a:rPr>
                <a:t>Bachelor of Science in Business Administration with Minor in Finance</a:t>
              </a:r>
              <a:endParaRPr lang="ar-AE" sz="1400" b="1" dirty="0">
                <a:latin typeface="+mj-lt"/>
              </a:endParaRPr>
            </a:p>
            <a:p>
              <a:pPr marL="285750" indent="-285750">
                <a:lnSpc>
                  <a:spcPct val="107000"/>
                </a:lnSpc>
                <a:spcAft>
                  <a:spcPts val="800"/>
                </a:spcAft>
                <a:buFontTx/>
                <a:buChar char="-"/>
              </a:pPr>
              <a:r>
                <a:rPr lang="ar-AE" sz="1400" b="1" dirty="0">
                  <a:latin typeface="+mj-lt"/>
                </a:rPr>
                <a:t>بكالوريوس العلوم في إدارة الأعمال</a:t>
              </a:r>
              <a:r>
                <a:rPr lang="ar-OM" sz="1400" b="1" dirty="0">
                  <a:latin typeface="+mj-lt"/>
                </a:rPr>
                <a:t> </a:t>
              </a:r>
              <a:r>
                <a:rPr lang="ar-AE" sz="1400" b="1" dirty="0">
                  <a:latin typeface="+mj-lt"/>
                </a:rPr>
                <a:t>مع تخصص فرعي في التسويق</a:t>
              </a:r>
              <a:endParaRPr lang="en-US" sz="1400" b="1" dirty="0">
                <a:latin typeface="+mj-lt"/>
              </a:endParaRPr>
            </a:p>
            <a:p>
              <a:pPr marL="0" lvl="2" algn="l" rtl="0">
                <a:lnSpc>
                  <a:spcPct val="107000"/>
                </a:lnSpc>
                <a:spcAft>
                  <a:spcPts val="800"/>
                </a:spcAft>
              </a:pPr>
              <a:r>
                <a:rPr lang="en-US" sz="1400" b="1" dirty="0">
                  <a:latin typeface="+mj-lt"/>
                </a:rPr>
                <a:t>Bachelor of Science in Business Administration with Minor in Marketing</a:t>
              </a:r>
            </a:p>
            <a:p>
              <a:pPr marL="285750" indent="-285750">
                <a:lnSpc>
                  <a:spcPct val="107000"/>
                </a:lnSpc>
                <a:spcAft>
                  <a:spcPts val="800"/>
                </a:spcAft>
                <a:buFontTx/>
                <a:buChar char="-"/>
              </a:pPr>
              <a:endParaRPr lang="en-US" sz="1400" b="1" dirty="0">
                <a:latin typeface="+mj-lt"/>
              </a:endParaRPr>
            </a:p>
          </p:txBody>
        </p:sp>
      </p:grpSp>
      <p:grpSp>
        <p:nvGrpSpPr>
          <p:cNvPr id="9" name="Group 5">
            <a:extLst>
              <a:ext uri="{FF2B5EF4-FFF2-40B4-BE49-F238E27FC236}">
                <a16:creationId xmlns:a16="http://schemas.microsoft.com/office/drawing/2014/main" id="{6D646468-D047-2E55-953B-8BA5A2FFBD83}"/>
              </a:ext>
            </a:extLst>
          </p:cNvPr>
          <p:cNvGrpSpPr/>
          <p:nvPr/>
        </p:nvGrpSpPr>
        <p:grpSpPr>
          <a:xfrm>
            <a:off x="6721127" y="1479095"/>
            <a:ext cx="5275012" cy="1887163"/>
            <a:chOff x="160886" y="4480033"/>
            <a:chExt cx="5479571" cy="2956921"/>
          </a:xfrm>
        </p:grpSpPr>
        <p:sp>
          <p:nvSpPr>
            <p:cNvPr id="10" name="Rectangle 100">
              <a:extLst>
                <a:ext uri="{FF2B5EF4-FFF2-40B4-BE49-F238E27FC236}">
                  <a16:creationId xmlns:a16="http://schemas.microsoft.com/office/drawing/2014/main" id="{6A18A558-7CAD-00B4-3FAD-7188F616297E}"/>
                </a:ext>
              </a:extLst>
            </p:cNvPr>
            <p:cNvSpPr/>
            <p:nvPr/>
          </p:nvSpPr>
          <p:spPr>
            <a:xfrm>
              <a:off x="160886" y="4961440"/>
              <a:ext cx="5043073" cy="2475514"/>
            </a:xfrm>
            <a:prstGeom prst="rect">
              <a:avLst/>
            </a:prstGeom>
          </p:spPr>
          <p:txBody>
            <a:bodyPr wrap="square" anchor="ctr">
              <a:spAutoFit/>
            </a:bodyPr>
            <a:lstStyle/>
            <a:p>
              <a:pPr>
                <a:spcAft>
                  <a:spcPts val="800"/>
                </a:spcAft>
              </a:pPr>
              <a:r>
                <a:rPr lang="ar-AE" sz="1400" b="1" dirty="0">
                  <a:latin typeface="+mj-lt"/>
                </a:rPr>
                <a:t>١- درجة الدبلوم</a:t>
              </a:r>
              <a:r>
                <a:rPr lang="ar-OM" sz="1400" b="1" dirty="0">
                  <a:latin typeface="+mj-lt"/>
                </a:rPr>
                <a:t> العالي</a:t>
              </a:r>
              <a:r>
                <a:rPr lang="ar-AE" sz="1400" b="1" dirty="0">
                  <a:latin typeface="+mj-lt"/>
                </a:rPr>
                <a:t> في العلوم في</a:t>
              </a:r>
              <a:r>
                <a:rPr lang="ar-OM" sz="1400" b="1" dirty="0">
                  <a:latin typeface="+mj-lt"/>
                </a:rPr>
                <a:t> تخصص</a:t>
              </a:r>
              <a:r>
                <a:rPr lang="ar-AE" sz="1400" b="1" dirty="0">
                  <a:latin typeface="+mj-lt"/>
                </a:rPr>
                <a:t> المحاسبة</a:t>
              </a:r>
              <a:endParaRPr lang="ar-OM" sz="1400" b="1" dirty="0">
                <a:latin typeface="+mj-lt"/>
              </a:endParaRPr>
            </a:p>
            <a:p>
              <a:pPr>
                <a:spcAft>
                  <a:spcPts val="800"/>
                </a:spcAft>
              </a:pPr>
              <a:r>
                <a:rPr lang="en-US" sz="1400" b="1" dirty="0">
                  <a:latin typeface="+mj-lt"/>
                </a:rPr>
                <a:t>Associate Degree of Science in Accounting</a:t>
              </a:r>
              <a:endParaRPr lang="ar-OM" sz="1400" b="1" dirty="0">
                <a:latin typeface="+mj-lt"/>
              </a:endParaRPr>
            </a:p>
            <a:p>
              <a:pPr rtl="0">
                <a:spcAft>
                  <a:spcPts val="800"/>
                </a:spcAft>
              </a:pPr>
              <a:r>
                <a:rPr lang="ar-OM" sz="1400" b="1" dirty="0">
                  <a:latin typeface="+mj-lt"/>
                </a:rPr>
                <a:t>2-</a:t>
              </a:r>
              <a:r>
                <a:rPr lang="ar-AE" sz="1400" b="1" dirty="0">
                  <a:latin typeface="+mj-lt"/>
                </a:rPr>
                <a:t>بكالوريوس العلوم في المحاسبة</a:t>
              </a:r>
              <a:r>
                <a:rPr lang="ar-OM" sz="1400" b="1" dirty="0">
                  <a:latin typeface="+mj-lt"/>
                </a:rPr>
                <a:t> </a:t>
              </a:r>
            </a:p>
            <a:p>
              <a:pPr rtl="0">
                <a:spcAft>
                  <a:spcPts val="800"/>
                </a:spcAft>
              </a:pPr>
              <a:r>
                <a:rPr lang="en-US" sz="1400" b="1" dirty="0">
                  <a:latin typeface="+mj-lt"/>
                </a:rPr>
                <a:t>Bachelor </a:t>
              </a:r>
              <a:r>
                <a:rPr lang="en-US" sz="1400" b="1" dirty="0">
                  <a:solidFill>
                    <a:srgbClr val="C00000"/>
                  </a:solidFill>
                  <a:latin typeface="+mj-lt"/>
                </a:rPr>
                <a:t>of</a:t>
              </a:r>
              <a:r>
                <a:rPr lang="en-US" sz="1400" b="1" dirty="0">
                  <a:latin typeface="+mj-lt"/>
                </a:rPr>
                <a:t> Science in Accounting</a:t>
              </a:r>
              <a:endParaRPr lang="ar-AE" sz="1400" b="1" dirty="0">
                <a:latin typeface="+mj-lt"/>
              </a:endParaRPr>
            </a:p>
            <a:p>
              <a:pPr>
                <a:spcAft>
                  <a:spcPts val="800"/>
                </a:spcAft>
              </a:pPr>
              <a:endParaRPr lang="en-US" sz="1400" b="1" dirty="0">
                <a:latin typeface="+mj-lt"/>
              </a:endParaRPr>
            </a:p>
          </p:txBody>
        </p:sp>
        <p:sp>
          <p:nvSpPr>
            <p:cNvPr id="12" name="Rectangle 109">
              <a:extLst>
                <a:ext uri="{FF2B5EF4-FFF2-40B4-BE49-F238E27FC236}">
                  <a16:creationId xmlns:a16="http://schemas.microsoft.com/office/drawing/2014/main" id="{AC697A9F-73FF-B353-73B3-B53C67DA8B01}"/>
                </a:ext>
              </a:extLst>
            </p:cNvPr>
            <p:cNvSpPr/>
            <p:nvPr/>
          </p:nvSpPr>
          <p:spPr bwMode="gray">
            <a:xfrm>
              <a:off x="426436" y="4480033"/>
              <a:ext cx="5214021" cy="509659"/>
            </a:xfrm>
            <a:prstGeom prst="rect">
              <a:avLst/>
            </a:prstGeom>
            <a:solidFill>
              <a:srgbClr val="214194"/>
            </a:solidFill>
            <a:ln w="19050" algn="ctr">
              <a:noFill/>
              <a:miter lim="800000"/>
              <a:headEnd/>
              <a:tailEnd/>
            </a:ln>
          </p:spPr>
          <p:txBody>
            <a:bodyPr wrap="square" lIns="88900" tIns="88900" rIns="88900" bIns="88900" rtlCol="0" anchor="ctr"/>
            <a:lstStyle/>
            <a:p>
              <a:pPr defTabSz="1290248">
                <a:lnSpc>
                  <a:spcPct val="106000"/>
                </a:lnSpc>
                <a:defRPr/>
              </a:pPr>
              <a:r>
                <a:rPr lang="ar-AE" sz="1600" kern="100" dirty="0">
                  <a:solidFill>
                    <a:schemeClr val="bg1"/>
                  </a:solidFill>
                  <a:ea typeface="Calibri" panose="020F0502020204030204" pitchFamily="34" charset="0"/>
                </a:rPr>
                <a:t>1. العلوم في المحاسبة</a:t>
              </a:r>
              <a:r>
                <a:rPr lang="ar-OM" sz="1600" kern="100" dirty="0">
                  <a:solidFill>
                    <a:schemeClr val="bg1"/>
                  </a:solidFill>
                  <a:ea typeface="Calibri" panose="020F0502020204030204" pitchFamily="34" charset="0"/>
                </a:rPr>
                <a:t> / </a:t>
              </a:r>
              <a:r>
                <a:rPr lang="en-US"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Science in Accounting</a:t>
              </a:r>
              <a:endParaRPr lang="en-US" sz="1600" kern="100" dirty="0">
                <a:solidFill>
                  <a:schemeClr val="bg1"/>
                </a:solidFill>
                <a:effectLst/>
                <a:ea typeface="Calibri" panose="020F0502020204030204" pitchFamily="34" charset="0"/>
                <a:cs typeface="Arial" panose="020B0604020202020204" pitchFamily="34" charset="0"/>
              </a:endParaRPr>
            </a:p>
          </p:txBody>
        </p:sp>
      </p:grpSp>
      <p:grpSp>
        <p:nvGrpSpPr>
          <p:cNvPr id="18" name="Group 5">
            <a:extLst>
              <a:ext uri="{FF2B5EF4-FFF2-40B4-BE49-F238E27FC236}">
                <a16:creationId xmlns:a16="http://schemas.microsoft.com/office/drawing/2014/main" id="{677B075A-4A51-9271-B96E-91B78506F232}"/>
              </a:ext>
            </a:extLst>
          </p:cNvPr>
          <p:cNvGrpSpPr/>
          <p:nvPr/>
        </p:nvGrpSpPr>
        <p:grpSpPr>
          <a:xfrm>
            <a:off x="304015" y="3881351"/>
            <a:ext cx="5572002" cy="2541777"/>
            <a:chOff x="-67489" y="3543164"/>
            <a:chExt cx="2504423" cy="6212583"/>
          </a:xfrm>
        </p:grpSpPr>
        <p:sp>
          <p:nvSpPr>
            <p:cNvPr id="19" name="Rectangle 100">
              <a:extLst>
                <a:ext uri="{FF2B5EF4-FFF2-40B4-BE49-F238E27FC236}">
                  <a16:creationId xmlns:a16="http://schemas.microsoft.com/office/drawing/2014/main" id="{25614359-3D08-A536-A245-E0B611312F56}"/>
                </a:ext>
              </a:extLst>
            </p:cNvPr>
            <p:cNvSpPr/>
            <p:nvPr/>
          </p:nvSpPr>
          <p:spPr>
            <a:xfrm>
              <a:off x="-67489" y="4920726"/>
              <a:ext cx="2466298" cy="4835021"/>
            </a:xfrm>
            <a:prstGeom prst="rect">
              <a:avLst/>
            </a:prstGeom>
          </p:spPr>
          <p:txBody>
            <a:bodyPr wrap="square">
              <a:spAutoFit/>
            </a:bodyPr>
            <a:lstStyle/>
            <a:p>
              <a:pPr rtl="0">
                <a:lnSpc>
                  <a:spcPct val="107000"/>
                </a:lnSpc>
                <a:spcAft>
                  <a:spcPts val="800"/>
                </a:spcAft>
              </a:pPr>
              <a:r>
                <a:rPr lang="ar-AE" sz="1400" b="1" dirty="0">
                  <a:latin typeface="+mj-lt"/>
                </a:rPr>
                <a:t>١- بكالوريوس العلوم في الاقتصاد (مع تخصص فرعي في اقتصاديات الطاقة)</a:t>
              </a:r>
              <a:endParaRPr lang="ar-OM" sz="1400" b="1" dirty="0">
                <a:latin typeface="+mj-lt"/>
              </a:endParaRPr>
            </a:p>
            <a:p>
              <a:pPr algn="l" rtl="0">
                <a:lnSpc>
                  <a:spcPct val="107000"/>
                </a:lnSpc>
                <a:spcAft>
                  <a:spcPts val="800"/>
                </a:spcAft>
              </a:pPr>
              <a:r>
                <a:rPr lang="en-US" sz="1400" b="1" dirty="0">
                  <a:latin typeface="+mj-lt"/>
                </a:rPr>
                <a:t>Bachelor of Science in Economics (With Minor in Energy Economics)</a:t>
              </a:r>
              <a:endParaRPr lang="ar-AE" sz="1400" b="1" dirty="0">
                <a:latin typeface="+mj-lt"/>
              </a:endParaRPr>
            </a:p>
            <a:p>
              <a:pPr rtl="0">
                <a:lnSpc>
                  <a:spcPct val="107000"/>
                </a:lnSpc>
                <a:spcAft>
                  <a:spcPts val="800"/>
                </a:spcAft>
              </a:pPr>
              <a:r>
                <a:rPr lang="ar-AE" sz="1400" b="1" dirty="0">
                  <a:latin typeface="+mj-lt"/>
                </a:rPr>
                <a:t>٢- بكالوريوس العلوم في الاقتصاد (مع تخصص فرعي في الاقتصاد الدولي)</a:t>
              </a:r>
              <a:endParaRPr lang="ar-OM" sz="1400" b="1" dirty="0">
                <a:latin typeface="+mj-lt"/>
              </a:endParaRPr>
            </a:p>
            <a:p>
              <a:pPr algn="l" rtl="0">
                <a:lnSpc>
                  <a:spcPct val="107000"/>
                </a:lnSpc>
                <a:spcAft>
                  <a:spcPts val="800"/>
                </a:spcAft>
              </a:pPr>
              <a:r>
                <a:rPr lang="en-US" sz="1400" b="1" dirty="0">
                  <a:latin typeface="+mj-lt"/>
                </a:rPr>
                <a:t>Bachelor of Science in Economics (With Minor in International Economics)</a:t>
              </a:r>
              <a:endParaRPr lang="ar-AE" sz="1400" b="1" dirty="0">
                <a:latin typeface="+mj-lt"/>
              </a:endParaRPr>
            </a:p>
            <a:p>
              <a:pPr>
                <a:lnSpc>
                  <a:spcPct val="107000"/>
                </a:lnSpc>
                <a:spcAft>
                  <a:spcPts val="800"/>
                </a:spcAft>
              </a:pPr>
              <a:r>
                <a:rPr lang="ar-AE" sz="1400" b="1" dirty="0">
                  <a:latin typeface="+mj-lt"/>
                </a:rPr>
                <a:t>٣- بكالوريوس العلوم في الاقتصاد</a:t>
              </a:r>
              <a:r>
                <a:rPr lang="ar-OM" sz="1400" b="1" dirty="0">
                  <a:solidFill>
                    <a:schemeClr val="tx2"/>
                  </a:solidFill>
                  <a:latin typeface="+mj-lt"/>
                </a:rPr>
                <a:t> </a:t>
              </a:r>
              <a:r>
                <a:rPr lang="ar-OM" sz="1400" b="1" dirty="0">
                  <a:latin typeface="+mj-lt"/>
                </a:rPr>
                <a:t>/ </a:t>
              </a:r>
              <a:r>
                <a:rPr lang="en-US" sz="1400" b="1" dirty="0">
                  <a:latin typeface="+mj-lt"/>
                </a:rPr>
                <a:t>Bachelor of Science in Economics</a:t>
              </a:r>
            </a:p>
            <a:p>
              <a:pPr>
                <a:lnSpc>
                  <a:spcPct val="107000"/>
                </a:lnSpc>
                <a:spcAft>
                  <a:spcPts val="800"/>
                </a:spcAft>
              </a:pPr>
              <a:endParaRPr lang="en-US" sz="1400" b="1" dirty="0">
                <a:solidFill>
                  <a:schemeClr val="tx2"/>
                </a:solidFill>
                <a:latin typeface="+mj-lt"/>
              </a:endParaRPr>
            </a:p>
          </p:txBody>
        </p:sp>
        <p:sp>
          <p:nvSpPr>
            <p:cNvPr id="21" name="Rectangle 109">
              <a:extLst>
                <a:ext uri="{FF2B5EF4-FFF2-40B4-BE49-F238E27FC236}">
                  <a16:creationId xmlns:a16="http://schemas.microsoft.com/office/drawing/2014/main" id="{D2D93046-3202-A8AC-729C-D31C1C354752}"/>
                </a:ext>
              </a:extLst>
            </p:cNvPr>
            <p:cNvSpPr/>
            <p:nvPr/>
          </p:nvSpPr>
          <p:spPr bwMode="gray">
            <a:xfrm>
              <a:off x="3219" y="3543164"/>
              <a:ext cx="2433715" cy="1055890"/>
            </a:xfrm>
            <a:prstGeom prst="rect">
              <a:avLst/>
            </a:prstGeom>
            <a:solidFill>
              <a:srgbClr val="214194"/>
            </a:solidFill>
            <a:ln w="19050" algn="ctr">
              <a:noFill/>
              <a:miter lim="800000"/>
              <a:headEnd/>
              <a:tailEnd/>
            </a:ln>
          </p:spPr>
          <p:txBody>
            <a:bodyPr wrap="square" lIns="88900" tIns="88900" rIns="88900" bIns="88900" rtlCol="0" anchor="ctr"/>
            <a:lstStyle/>
            <a:p>
              <a:pPr defTabSz="1290248">
                <a:lnSpc>
                  <a:spcPct val="106000"/>
                </a:lnSpc>
                <a:defRPr/>
              </a:pPr>
              <a:r>
                <a:rPr lang="ar-AE" sz="1600" b="1" dirty="0">
                  <a:solidFill>
                    <a:schemeClr val="bg1"/>
                  </a:solidFill>
                  <a:latin typeface="Calibri" panose="020F0502020204030204" pitchFamily="34" charset="0"/>
                  <a:ea typeface="Calibri" panose="020F0502020204030204" pitchFamily="34" charset="0"/>
                </a:rPr>
                <a:t>٥. العلوم في الاقتصاد</a:t>
              </a:r>
              <a:r>
                <a:rPr lang="ar-OM" sz="1600" b="1" dirty="0">
                  <a:solidFill>
                    <a:schemeClr val="bg1"/>
                  </a:solidFill>
                  <a:latin typeface="Calibri" panose="020F0502020204030204" pitchFamily="34" charset="0"/>
                  <a:ea typeface="Calibri" panose="020F0502020204030204" pitchFamily="34" charset="0"/>
                </a:rPr>
                <a:t> / </a:t>
              </a:r>
              <a:r>
                <a:rPr lang="en-US" sz="1600" b="1" dirty="0">
                  <a:solidFill>
                    <a:schemeClr val="bg1"/>
                  </a:solidFill>
                  <a:latin typeface="Calibri" panose="020F0502020204030204" pitchFamily="34" charset="0"/>
                  <a:ea typeface="Calibri" panose="020F0502020204030204" pitchFamily="34" charset="0"/>
                  <a:cs typeface="Arial" panose="020B0604020202020204" pitchFamily="34" charset="0"/>
                </a:rPr>
                <a:t>Science in Economics</a:t>
              </a:r>
              <a:endParaRPr lang="ar-AE" sz="1600" b="1" dirty="0">
                <a:solidFill>
                  <a:schemeClr val="bg1"/>
                </a:solidFill>
                <a:latin typeface="Calibri" panose="020F0502020204030204" pitchFamily="34" charset="0"/>
                <a:ea typeface="Calibri" panose="020F0502020204030204" pitchFamily="34" charset="0"/>
              </a:endParaRPr>
            </a:p>
            <a:p>
              <a:pPr algn="ctr" defTabSz="1290248">
                <a:lnSpc>
                  <a:spcPct val="106000"/>
                </a:lnSpc>
                <a:defRPr/>
              </a:pPr>
              <a:endParaRPr lang="en-US" sz="9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27" name="Group 5">
            <a:extLst>
              <a:ext uri="{FF2B5EF4-FFF2-40B4-BE49-F238E27FC236}">
                <a16:creationId xmlns:a16="http://schemas.microsoft.com/office/drawing/2014/main" id="{BB7EFCB9-68FB-42BC-B2F1-FDB066DC5981}"/>
              </a:ext>
            </a:extLst>
          </p:cNvPr>
          <p:cNvGrpSpPr/>
          <p:nvPr/>
        </p:nvGrpSpPr>
        <p:grpSpPr>
          <a:xfrm>
            <a:off x="137652" y="2623342"/>
            <a:ext cx="5717945" cy="1318842"/>
            <a:chOff x="-2712602" y="4172005"/>
            <a:chExt cx="8010744" cy="3047134"/>
          </a:xfrm>
        </p:grpSpPr>
        <p:sp>
          <p:nvSpPr>
            <p:cNvPr id="28" name="Rectangle 100">
              <a:extLst>
                <a:ext uri="{FF2B5EF4-FFF2-40B4-BE49-F238E27FC236}">
                  <a16:creationId xmlns:a16="http://schemas.microsoft.com/office/drawing/2014/main" id="{7E23A7E8-E9C5-1A0B-427F-C092B52DA63D}"/>
                </a:ext>
              </a:extLst>
            </p:cNvPr>
            <p:cNvSpPr/>
            <p:nvPr/>
          </p:nvSpPr>
          <p:spPr>
            <a:xfrm>
              <a:off x="-2712602" y="5204338"/>
              <a:ext cx="7892975" cy="2014801"/>
            </a:xfrm>
            <a:prstGeom prst="rect">
              <a:avLst/>
            </a:prstGeom>
          </p:spPr>
          <p:txBody>
            <a:bodyPr wrap="square">
              <a:spAutoFit/>
            </a:bodyPr>
            <a:lstStyle/>
            <a:p>
              <a:pPr rtl="0">
                <a:spcAft>
                  <a:spcPts val="800"/>
                </a:spcAft>
              </a:pPr>
              <a:r>
                <a:rPr lang="ar-AE" sz="1400" b="1" dirty="0">
                  <a:latin typeface="+mj-lt"/>
                </a:rPr>
                <a:t>١- بكالوريوس العلوم في القيادة التنظيمية والإشراف </a:t>
              </a:r>
              <a:r>
                <a:rPr lang="en-US" sz="1400" b="1" dirty="0">
                  <a:latin typeface="+mj-lt"/>
                </a:rPr>
                <a:t>Bachelor of Science in Organizational Leadership and Supervision</a:t>
              </a:r>
            </a:p>
            <a:p>
              <a:pPr rtl="0">
                <a:spcAft>
                  <a:spcPts val="800"/>
                </a:spcAft>
              </a:pPr>
              <a:endParaRPr lang="en-US" sz="1600" b="1" dirty="0">
                <a:solidFill>
                  <a:schemeClr val="bg1"/>
                </a:solidFill>
                <a:latin typeface="Calibri" panose="020F0502020204030204" pitchFamily="34" charset="0"/>
                <a:ea typeface="Calibri" panose="020F0502020204030204" pitchFamily="34" charset="0"/>
              </a:endParaRPr>
            </a:p>
          </p:txBody>
        </p:sp>
        <p:sp>
          <p:nvSpPr>
            <p:cNvPr id="30" name="Rectangle 109">
              <a:extLst>
                <a:ext uri="{FF2B5EF4-FFF2-40B4-BE49-F238E27FC236}">
                  <a16:creationId xmlns:a16="http://schemas.microsoft.com/office/drawing/2014/main" id="{95F419DF-595F-8C1C-CC78-59FF8FA6E6FB}"/>
                </a:ext>
              </a:extLst>
            </p:cNvPr>
            <p:cNvSpPr/>
            <p:nvPr/>
          </p:nvSpPr>
          <p:spPr bwMode="gray">
            <a:xfrm>
              <a:off x="-2287747" y="4172005"/>
              <a:ext cx="7585889" cy="1046455"/>
            </a:xfrm>
            <a:prstGeom prst="rect">
              <a:avLst/>
            </a:prstGeom>
            <a:solidFill>
              <a:srgbClr val="214194"/>
            </a:solidFill>
            <a:ln w="19050" algn="ctr">
              <a:noFill/>
              <a:miter lim="800000"/>
              <a:headEnd/>
              <a:tailEnd/>
            </a:ln>
          </p:spPr>
          <p:txBody>
            <a:bodyPr wrap="square" lIns="88900" tIns="88900" rIns="88900" bIns="88900" rtlCol="0" anchor="ctr"/>
            <a:lstStyle/>
            <a:p>
              <a:pPr defTabSz="1290248">
                <a:lnSpc>
                  <a:spcPct val="106000"/>
                </a:lnSpc>
                <a:defRPr/>
              </a:pPr>
              <a:r>
                <a:rPr lang="ar-AE" sz="1400" b="1" dirty="0">
                  <a:solidFill>
                    <a:schemeClr val="bg1"/>
                  </a:solidFill>
                  <a:latin typeface="Calibri" panose="020F0502020204030204" pitchFamily="34" charset="0"/>
                  <a:ea typeface="Calibri" panose="020F0502020204030204" pitchFamily="34" charset="0"/>
                </a:rPr>
                <a:t>٤</a:t>
              </a:r>
              <a:r>
                <a:rPr lang="ar-AE" sz="1600" b="1" dirty="0">
                  <a:solidFill>
                    <a:schemeClr val="bg1"/>
                  </a:solidFill>
                  <a:latin typeface="Calibri" panose="020F0502020204030204" pitchFamily="34" charset="0"/>
                  <a:ea typeface="Calibri" panose="020F0502020204030204" pitchFamily="34" charset="0"/>
                </a:rPr>
                <a:t>. القيادة التنظيمي</a:t>
              </a:r>
              <a:r>
                <a:rPr lang="ar-OM" sz="1600" b="1" dirty="0">
                  <a:solidFill>
                    <a:schemeClr val="bg1"/>
                  </a:solidFill>
                  <a:latin typeface="Calibri" panose="020F0502020204030204" pitchFamily="34" charset="0"/>
                  <a:ea typeface="Calibri" panose="020F0502020204030204" pitchFamily="34" charset="0"/>
                </a:rPr>
                <a:t>ة والإشراف </a:t>
              </a:r>
              <a:r>
                <a:rPr lang="ar-OM" sz="1400" b="1" dirty="0">
                  <a:solidFill>
                    <a:schemeClr val="bg1"/>
                  </a:solidFill>
                  <a:latin typeface="Calibri" panose="020F0502020204030204" pitchFamily="34" charset="0"/>
                  <a:ea typeface="Calibri" panose="020F0502020204030204" pitchFamily="34" charset="0"/>
                </a:rPr>
                <a:t>/ </a:t>
              </a:r>
              <a:r>
                <a:rPr lang="en-US"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Organizational Leadership and Supervision</a:t>
              </a:r>
              <a:endParaRPr lang="ar-AE" sz="1400" b="1" dirty="0">
                <a:solidFill>
                  <a:schemeClr val="bg1"/>
                </a:solidFill>
                <a:latin typeface="Calibri" panose="020F0502020204030204" pitchFamily="34" charset="0"/>
                <a:ea typeface="Calibri" panose="020F0502020204030204" pitchFamily="34" charset="0"/>
              </a:endParaRPr>
            </a:p>
          </p:txBody>
        </p:sp>
      </p:grpSp>
      <p:grpSp>
        <p:nvGrpSpPr>
          <p:cNvPr id="37" name="Group 5">
            <a:extLst>
              <a:ext uri="{FF2B5EF4-FFF2-40B4-BE49-F238E27FC236}">
                <a16:creationId xmlns:a16="http://schemas.microsoft.com/office/drawing/2014/main" id="{CD19B997-98D6-A690-16BC-9E2919A2A1D2}"/>
              </a:ext>
            </a:extLst>
          </p:cNvPr>
          <p:cNvGrpSpPr/>
          <p:nvPr/>
        </p:nvGrpSpPr>
        <p:grpSpPr>
          <a:xfrm>
            <a:off x="471928" y="1446892"/>
            <a:ext cx="5404096" cy="1037686"/>
            <a:chOff x="-278317" y="4469524"/>
            <a:chExt cx="6078432" cy="1037686"/>
          </a:xfrm>
        </p:grpSpPr>
        <p:sp>
          <p:nvSpPr>
            <p:cNvPr id="38" name="Rectangle 100">
              <a:extLst>
                <a:ext uri="{FF2B5EF4-FFF2-40B4-BE49-F238E27FC236}">
                  <a16:creationId xmlns:a16="http://schemas.microsoft.com/office/drawing/2014/main" id="{C5F6A490-1B6E-C38C-1F12-DCC0F780E6E4}"/>
                </a:ext>
              </a:extLst>
            </p:cNvPr>
            <p:cNvSpPr/>
            <p:nvPr/>
          </p:nvSpPr>
          <p:spPr>
            <a:xfrm>
              <a:off x="-278317" y="4881398"/>
              <a:ext cx="5960906" cy="625812"/>
            </a:xfrm>
            <a:prstGeom prst="rect">
              <a:avLst/>
            </a:prstGeom>
          </p:spPr>
          <p:txBody>
            <a:bodyPr wrap="square">
              <a:spAutoFit/>
            </a:bodyPr>
            <a:lstStyle/>
            <a:p>
              <a:pPr rtl="0">
                <a:spcAft>
                  <a:spcPts val="800"/>
                </a:spcAft>
              </a:pPr>
              <a:r>
                <a:rPr lang="ar-AE" sz="1400" b="1" dirty="0">
                  <a:latin typeface="+mj-lt"/>
                </a:rPr>
                <a:t>١- بكالوريوس الآداب في إدارة الأعمال </a:t>
              </a:r>
              <a:r>
                <a:rPr lang="ar-OM" sz="1400" b="1" dirty="0">
                  <a:latin typeface="+mj-lt"/>
                </a:rPr>
                <a:t>في</a:t>
              </a:r>
              <a:r>
                <a:rPr lang="ar-AE" sz="1400" b="1" dirty="0">
                  <a:latin typeface="+mj-lt"/>
                </a:rPr>
                <a:t> تخصص ريادة الأعمال</a:t>
              </a:r>
              <a:endParaRPr lang="ar-OM" sz="1400" b="1" dirty="0">
                <a:latin typeface="+mj-lt"/>
              </a:endParaRPr>
            </a:p>
            <a:p>
              <a:pPr rtl="0">
                <a:spcAft>
                  <a:spcPts val="800"/>
                </a:spcAft>
              </a:pPr>
              <a:r>
                <a:rPr lang="en-US" sz="1400" b="1" dirty="0">
                  <a:latin typeface="+mj-lt"/>
                </a:rPr>
                <a:t>Bachelor of Arts in Business with a Major in Entrepreneurship</a:t>
              </a:r>
            </a:p>
          </p:txBody>
        </p:sp>
        <p:sp>
          <p:nvSpPr>
            <p:cNvPr id="40" name="Rectangle 109">
              <a:extLst>
                <a:ext uri="{FF2B5EF4-FFF2-40B4-BE49-F238E27FC236}">
                  <a16:creationId xmlns:a16="http://schemas.microsoft.com/office/drawing/2014/main" id="{25CAAA0A-4236-8D6E-8312-2AD2B9E93F21}"/>
                </a:ext>
              </a:extLst>
            </p:cNvPr>
            <p:cNvSpPr/>
            <p:nvPr/>
          </p:nvSpPr>
          <p:spPr bwMode="gray">
            <a:xfrm>
              <a:off x="-267256" y="4469524"/>
              <a:ext cx="6067371" cy="432000"/>
            </a:xfrm>
            <a:prstGeom prst="rect">
              <a:avLst/>
            </a:prstGeom>
            <a:solidFill>
              <a:srgbClr val="214194"/>
            </a:solidFill>
            <a:ln w="19050" algn="ctr">
              <a:noFill/>
              <a:miter lim="800000"/>
              <a:headEnd/>
              <a:tailEnd/>
            </a:ln>
          </p:spPr>
          <p:txBody>
            <a:bodyPr wrap="square" lIns="88900" tIns="88900" rIns="88900" bIns="88900" rtlCol="0" anchor="ctr"/>
            <a:lstStyle/>
            <a:p>
              <a:pPr defTabSz="1290248">
                <a:lnSpc>
                  <a:spcPct val="106000"/>
                </a:lnSpc>
                <a:defRPr/>
              </a:pPr>
              <a:r>
                <a:rPr lang="ar-AE" sz="1600" b="1" dirty="0">
                  <a:solidFill>
                    <a:schemeClr val="bg1"/>
                  </a:solidFill>
                  <a:latin typeface="Calibri" panose="020F0502020204030204" pitchFamily="34" charset="0"/>
                  <a:ea typeface="Calibri" panose="020F0502020204030204" pitchFamily="34" charset="0"/>
                </a:rPr>
                <a:t>٢. ريادة الأعمال</a:t>
              </a:r>
              <a:r>
                <a:rPr lang="ar-OM" sz="1600" b="1" dirty="0">
                  <a:solidFill>
                    <a:schemeClr val="bg1"/>
                  </a:solidFill>
                  <a:latin typeface="Calibri" panose="020F0502020204030204" pitchFamily="34" charset="0"/>
                  <a:ea typeface="Calibri" panose="020F0502020204030204" pitchFamily="34" charset="0"/>
                </a:rPr>
                <a:t> / </a:t>
              </a:r>
              <a:r>
                <a:rPr lang="en-US"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Entrepreneurship</a:t>
              </a:r>
              <a:endParaRPr lang="ar-AE" sz="1600" b="1" dirty="0">
                <a:solidFill>
                  <a:schemeClr val="bg1"/>
                </a:solidFill>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248696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D6750-291E-9605-94ED-C05308AC234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7274264-7FFF-2787-2921-50BA9B633072}"/>
              </a:ext>
            </a:extLst>
          </p:cNvPr>
          <p:cNvSpPr>
            <a:spLocks noGrp="1"/>
          </p:cNvSpPr>
          <p:nvPr>
            <p:ph type="body" sz="quarter" idx="10"/>
          </p:nvPr>
        </p:nvSpPr>
        <p:spPr/>
        <p:txBody>
          <a:bodyPr/>
          <a:lstStyle/>
          <a:p>
            <a:endParaRPr lang="en-US"/>
          </a:p>
        </p:txBody>
      </p:sp>
      <p:pic>
        <p:nvPicPr>
          <p:cNvPr id="35" name="رسم 34">
            <a:extLst>
              <a:ext uri="{FF2B5EF4-FFF2-40B4-BE49-F238E27FC236}">
                <a16:creationId xmlns:a16="http://schemas.microsoft.com/office/drawing/2014/main" id="{C836C615-4306-00C5-A7B1-ED4AD44A04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39" y="198778"/>
            <a:ext cx="938535" cy="784447"/>
          </a:xfrm>
          <a:prstGeom prst="rect">
            <a:avLst/>
          </a:prstGeom>
        </p:spPr>
      </p:pic>
      <p:sp>
        <p:nvSpPr>
          <p:cNvPr id="77" name="Rectangle 76">
            <a:extLst>
              <a:ext uri="{FF2B5EF4-FFF2-40B4-BE49-F238E27FC236}">
                <a16:creationId xmlns:a16="http://schemas.microsoft.com/office/drawing/2014/main" id="{15212C10-68D8-2AA4-CBC1-412DB0D8A2FD}"/>
              </a:ext>
            </a:extLst>
          </p:cNvPr>
          <p:cNvSpPr/>
          <p:nvPr/>
        </p:nvSpPr>
        <p:spPr bwMode="gray">
          <a:xfrm>
            <a:off x="548425" y="1491261"/>
            <a:ext cx="11258738" cy="4649394"/>
          </a:xfrm>
          <a:prstGeom prst="rect">
            <a:avLst/>
          </a:prstGeom>
          <a:solidFill>
            <a:schemeClr val="bg1">
              <a:lumMod val="95000"/>
              <a:alpha val="70000"/>
            </a:schemeClr>
          </a:solidFill>
          <a:ln w="19050" algn="ctr">
            <a:noFill/>
            <a:miter lim="800000"/>
            <a:headEnd/>
            <a:tailEnd/>
          </a:ln>
        </p:spPr>
        <p:txBody>
          <a:bodyPr wrap="square" lIns="88900" tIns="88900" rIns="88900" bIns="88900" rtlCol="0" anchor="t"/>
          <a:lstStyle/>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algn="ctr">
              <a:lnSpc>
                <a:spcPct val="106000"/>
              </a:lnSpc>
              <a:defRPr/>
            </a:pPr>
            <a:endParaRPr lang="en-US" sz="1200" dirty="0"/>
          </a:p>
          <a:p>
            <a:pPr algn="ctr">
              <a:lnSpc>
                <a:spcPct val="106000"/>
              </a:lnSpc>
              <a:defRPr/>
            </a:pPr>
            <a:endParaRPr lang="en-US" sz="1200" dirty="0"/>
          </a:p>
        </p:txBody>
      </p:sp>
      <p:sp>
        <p:nvSpPr>
          <p:cNvPr id="78" name="Rectangle 77">
            <a:extLst>
              <a:ext uri="{FF2B5EF4-FFF2-40B4-BE49-F238E27FC236}">
                <a16:creationId xmlns:a16="http://schemas.microsoft.com/office/drawing/2014/main" id="{EC842C47-E989-7730-FF3A-6835A081D1CC}"/>
              </a:ext>
            </a:extLst>
          </p:cNvPr>
          <p:cNvSpPr/>
          <p:nvPr/>
        </p:nvSpPr>
        <p:spPr bwMode="gray">
          <a:xfrm>
            <a:off x="461334" y="1455261"/>
            <a:ext cx="11260766" cy="36000"/>
          </a:xfrm>
          <a:prstGeom prst="rect">
            <a:avLst/>
          </a:prstGeom>
          <a:solidFill>
            <a:schemeClr val="tx2"/>
          </a:solidFill>
          <a:ln w="19050" algn="ctr">
            <a:noFill/>
            <a:miter lim="800000"/>
            <a:headEnd/>
            <a:tailEnd/>
          </a:ln>
        </p:spPr>
        <p:txBody>
          <a:bodyPr wrap="square" lIns="88900" tIns="88900" rIns="88900" bIns="88900" rtlCol="0" anchor="ctr"/>
          <a:lstStyle/>
          <a:p>
            <a:pPr marL="0" marR="0" lvl="0" indent="0" algn="ctr" defTabSz="1290248" rtl="0" eaLnBrk="1" fontAlgn="auto" latinLnBrk="0" hangingPunct="1">
              <a:lnSpc>
                <a:spcPct val="106000"/>
              </a:lnSpc>
              <a:spcBef>
                <a:spcPts val="0"/>
              </a:spcBef>
              <a:spcAft>
                <a:spcPts val="0"/>
              </a:spcAft>
              <a:buClrTx/>
              <a:buSzTx/>
              <a:buFont typeface="Wingdings 2" pitchFamily="18" charset="2"/>
              <a:buNone/>
              <a:tabLst/>
              <a:defRPr/>
            </a:pPr>
            <a:endParaRPr kumimoji="0" lang="en-IN"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4" name="Rectangle 106">
            <a:extLst>
              <a:ext uri="{FF2B5EF4-FFF2-40B4-BE49-F238E27FC236}">
                <a16:creationId xmlns:a16="http://schemas.microsoft.com/office/drawing/2014/main" id="{D65C928D-193B-26B5-4FF9-7B506329D340}"/>
              </a:ext>
            </a:extLst>
          </p:cNvPr>
          <p:cNvSpPr/>
          <p:nvPr/>
        </p:nvSpPr>
        <p:spPr bwMode="gray">
          <a:xfrm>
            <a:off x="2064982" y="815765"/>
            <a:ext cx="8051441" cy="616633"/>
          </a:xfrm>
          <a:prstGeom prst="rect">
            <a:avLst/>
          </a:prstGeom>
          <a:solidFill>
            <a:srgbClr val="ED1B43"/>
          </a:solidFill>
          <a:ln w="19050" algn="ctr">
            <a:noFill/>
            <a:miter lim="800000"/>
            <a:headEnd/>
            <a:tailEnd/>
          </a:ln>
        </p:spPr>
        <p:txBody>
          <a:bodyPr wrap="square" lIns="88900" tIns="88900" rIns="88900" bIns="88900" rtlCol="0" anchor="ctr"/>
          <a:lstStyle/>
          <a:p>
            <a:pPr defTabSz="1290248">
              <a:lnSpc>
                <a:spcPct val="106000"/>
              </a:lnSpc>
              <a:defRPr/>
            </a:pPr>
            <a:endParaRPr lang="en-US" b="1" dirty="0">
              <a:solidFill>
                <a:prstClr val="white"/>
              </a:solidFill>
              <a:latin typeface="Verdana"/>
            </a:endParaRPr>
          </a:p>
          <a:p>
            <a:pPr defTabSz="1290248">
              <a:lnSpc>
                <a:spcPct val="106000"/>
              </a:lnSpc>
              <a:defRPr/>
            </a:pPr>
            <a:endParaRPr lang="ar-OM" b="1" dirty="0">
              <a:solidFill>
                <a:prstClr val="white"/>
              </a:solidFill>
              <a:latin typeface="Verdana"/>
            </a:endParaRPr>
          </a:p>
          <a:p>
            <a:pPr defTabSz="1290248">
              <a:lnSpc>
                <a:spcPct val="106000"/>
              </a:lnSpc>
              <a:defRPr/>
            </a:pPr>
            <a:r>
              <a:rPr lang="ar-OM" b="1" dirty="0">
                <a:solidFill>
                  <a:prstClr val="white"/>
                </a:solidFill>
                <a:latin typeface="Verdana"/>
              </a:rPr>
              <a:t>4</a:t>
            </a:r>
            <a:r>
              <a:rPr lang="ar-AE" b="1" dirty="0">
                <a:solidFill>
                  <a:prstClr val="white"/>
                </a:solidFill>
                <a:latin typeface="Verdana"/>
              </a:rPr>
              <a:t>- قسم علوم الحاسب ال</a:t>
            </a:r>
            <a:r>
              <a:rPr lang="ar-OM" b="1" dirty="0">
                <a:solidFill>
                  <a:prstClr val="white"/>
                </a:solidFill>
                <a:latin typeface="Verdana"/>
              </a:rPr>
              <a:t>آ</a:t>
            </a:r>
            <a:r>
              <a:rPr lang="ar-AE" b="1" dirty="0">
                <a:solidFill>
                  <a:prstClr val="white"/>
                </a:solidFill>
                <a:latin typeface="Verdana"/>
              </a:rPr>
              <a:t>لي ونظم المعلومات</a:t>
            </a:r>
            <a:r>
              <a:rPr lang="ar-OM" b="1" dirty="0">
                <a:solidFill>
                  <a:prstClr val="white"/>
                </a:solidFill>
                <a:latin typeface="Verdana"/>
              </a:rPr>
              <a:t> / </a:t>
            </a:r>
            <a:r>
              <a:rPr lang="en-US" b="1" kern="100" dirty="0">
                <a:solidFill>
                  <a:schemeClr val="bg1"/>
                </a:solidFill>
                <a:latin typeface="Calibri" panose="020F0502020204030204" pitchFamily="34" charset="0"/>
                <a:ea typeface="Calibri" panose="020F0502020204030204" pitchFamily="34" charset="0"/>
                <a:cs typeface="Arial" panose="020B0604020202020204" pitchFamily="34" charset="0"/>
              </a:rPr>
              <a:t>Department of Computing and Informatics</a:t>
            </a:r>
          </a:p>
          <a:p>
            <a:pPr lvl="0" defTabSz="1290248">
              <a:lnSpc>
                <a:spcPct val="106000"/>
              </a:lnSpc>
              <a:defRPr/>
            </a:pPr>
            <a:endParaRPr lang="ar-AE" b="1" dirty="0">
              <a:solidFill>
                <a:prstClr val="white"/>
              </a:solidFill>
              <a:latin typeface="Verdana"/>
            </a:endParaRPr>
          </a:p>
          <a:p>
            <a:pPr marL="0" marR="0" lvl="0" indent="0" defTabSz="1290248" rtl="0" eaLnBrk="1" fontAlgn="auto" latinLnBrk="0" hangingPunct="1">
              <a:lnSpc>
                <a:spcPct val="106000"/>
              </a:lnSpc>
              <a:spcBef>
                <a:spcPts val="0"/>
              </a:spcBef>
              <a:spcAft>
                <a:spcPts val="0"/>
              </a:spcAft>
              <a:buClrTx/>
              <a:buSzTx/>
              <a:buFont typeface="Wingdings 2" pitchFamily="18" charset="2"/>
              <a:buNone/>
              <a:tabLst/>
              <a:defRPr/>
            </a:pPr>
            <a:endParaRPr kumimoji="0" lang="en-IN" b="1" i="0" u="none" strike="noStrike" kern="1200" cap="none" spc="0" normalizeH="0" baseline="0" noProof="0" dirty="0">
              <a:ln>
                <a:noFill/>
              </a:ln>
              <a:solidFill>
                <a:prstClr val="white"/>
              </a:solidFill>
              <a:effectLst/>
              <a:uLnTx/>
              <a:uFillTx/>
              <a:latin typeface="Verdana"/>
            </a:endParaRPr>
          </a:p>
        </p:txBody>
      </p:sp>
      <p:grpSp>
        <p:nvGrpSpPr>
          <p:cNvPr id="3" name="Group 5">
            <a:extLst>
              <a:ext uri="{FF2B5EF4-FFF2-40B4-BE49-F238E27FC236}">
                <a16:creationId xmlns:a16="http://schemas.microsoft.com/office/drawing/2014/main" id="{B3B954CB-C086-6EF7-E6F5-0BCE2BF49951}"/>
              </a:ext>
            </a:extLst>
          </p:cNvPr>
          <p:cNvGrpSpPr/>
          <p:nvPr/>
        </p:nvGrpSpPr>
        <p:grpSpPr>
          <a:xfrm>
            <a:off x="3883743" y="1678864"/>
            <a:ext cx="7057974" cy="1720620"/>
            <a:chOff x="-277773" y="4480033"/>
            <a:chExt cx="3722141" cy="2015518"/>
          </a:xfrm>
        </p:grpSpPr>
        <p:sp>
          <p:nvSpPr>
            <p:cNvPr id="6" name="Rectangle 100">
              <a:extLst>
                <a:ext uri="{FF2B5EF4-FFF2-40B4-BE49-F238E27FC236}">
                  <a16:creationId xmlns:a16="http://schemas.microsoft.com/office/drawing/2014/main" id="{0512407E-84AD-B25E-E18F-7A33620633A4}"/>
                </a:ext>
              </a:extLst>
            </p:cNvPr>
            <p:cNvSpPr/>
            <p:nvPr/>
          </p:nvSpPr>
          <p:spPr>
            <a:xfrm>
              <a:off x="-277773" y="4920725"/>
              <a:ext cx="3577792" cy="1574826"/>
            </a:xfrm>
            <a:prstGeom prst="rect">
              <a:avLst/>
            </a:prstGeom>
          </p:spPr>
          <p:txBody>
            <a:bodyPr wrap="square">
              <a:spAutoFit/>
            </a:bodyPr>
            <a:lstStyle/>
            <a:p>
              <a:pPr>
                <a:lnSpc>
                  <a:spcPct val="107000"/>
                </a:lnSpc>
                <a:spcAft>
                  <a:spcPts val="800"/>
                </a:spcAft>
              </a:pPr>
              <a:r>
                <a:rPr lang="ar-AE" sz="1600" b="1" dirty="0">
                  <a:latin typeface="+mj-lt"/>
                </a:rPr>
                <a:t>١- درجة الدبلوم</a:t>
              </a:r>
              <a:r>
                <a:rPr lang="ar-OM" sz="1600" b="1" dirty="0">
                  <a:latin typeface="+mj-lt"/>
                </a:rPr>
                <a:t> العالي</a:t>
              </a:r>
              <a:r>
                <a:rPr lang="ar-AE" sz="1600" b="1" dirty="0">
                  <a:latin typeface="+mj-lt"/>
                </a:rPr>
                <a:t> في علوم الحاسب </a:t>
              </a:r>
              <a:r>
                <a:rPr lang="ar-OM" sz="1600" b="1" dirty="0">
                  <a:latin typeface="+mj-lt"/>
                </a:rPr>
                <a:t>الآلي</a:t>
              </a:r>
              <a:r>
                <a:rPr lang="ar-AE" sz="1600" b="1" dirty="0">
                  <a:latin typeface="+mj-lt"/>
                </a:rPr>
                <a:t> </a:t>
              </a:r>
              <a:r>
                <a:rPr lang="ar-OM" sz="1600" b="1" dirty="0">
                  <a:latin typeface="+mj-lt"/>
                </a:rPr>
                <a:t>/ </a:t>
              </a:r>
              <a:r>
                <a:rPr lang="en-US" sz="1600" b="1" dirty="0">
                  <a:latin typeface="+mj-lt"/>
                </a:rPr>
                <a:t>Associate Degree in Computer Science</a:t>
              </a:r>
              <a:endParaRPr lang="ar-AE" sz="1600" b="1" dirty="0">
                <a:latin typeface="+mj-lt"/>
              </a:endParaRPr>
            </a:p>
            <a:p>
              <a:pPr>
                <a:lnSpc>
                  <a:spcPct val="107000"/>
                </a:lnSpc>
                <a:spcAft>
                  <a:spcPts val="800"/>
                </a:spcAft>
              </a:pPr>
              <a:r>
                <a:rPr lang="ar-AE" sz="1600" b="1" dirty="0">
                  <a:latin typeface="+mj-lt"/>
                </a:rPr>
                <a:t>٢- بكالوريوس العلوم في علوم الحاسب </a:t>
              </a:r>
              <a:r>
                <a:rPr lang="ar-OM" sz="1600" b="1" dirty="0">
                  <a:latin typeface="+mj-lt"/>
                </a:rPr>
                <a:t>الآلي</a:t>
              </a:r>
              <a:r>
                <a:rPr lang="ar-AE" sz="1600" b="1" dirty="0">
                  <a:latin typeface="+mj-lt"/>
                </a:rPr>
                <a:t> </a:t>
              </a:r>
              <a:r>
                <a:rPr lang="ar-OM" sz="1600" b="1" dirty="0">
                  <a:latin typeface="+mj-lt"/>
                </a:rPr>
                <a:t>/ </a:t>
              </a:r>
              <a:r>
                <a:rPr lang="en-US" sz="1600" b="1" dirty="0">
                  <a:latin typeface="+mj-lt"/>
                </a:rPr>
                <a:t>Bachelor of Science in Computer Science</a:t>
              </a:r>
            </a:p>
            <a:p>
              <a:pPr>
                <a:lnSpc>
                  <a:spcPct val="107000"/>
                </a:lnSpc>
                <a:spcAft>
                  <a:spcPts val="800"/>
                </a:spcAft>
              </a:pPr>
              <a:endParaRPr lang="en-US" sz="1600" b="1" dirty="0">
                <a:latin typeface="+mj-lt"/>
              </a:endParaRPr>
            </a:p>
            <a:p>
              <a:pPr>
                <a:spcAft>
                  <a:spcPts val="600"/>
                </a:spcAft>
              </a:pPr>
              <a:endParaRPr lang="en-US" sz="1000" b="1" dirty="0">
                <a:solidFill>
                  <a:schemeClr val="tx2"/>
                </a:solidFill>
                <a:latin typeface="+mj-lt"/>
              </a:endParaRPr>
            </a:p>
          </p:txBody>
        </p:sp>
        <p:sp>
          <p:nvSpPr>
            <p:cNvPr id="7" name="Rectangle 109">
              <a:extLst>
                <a:ext uri="{FF2B5EF4-FFF2-40B4-BE49-F238E27FC236}">
                  <a16:creationId xmlns:a16="http://schemas.microsoft.com/office/drawing/2014/main" id="{272ED652-3AAD-2849-25A9-B4EC5CD1A02F}"/>
                </a:ext>
              </a:extLst>
            </p:cNvPr>
            <p:cNvSpPr/>
            <p:nvPr/>
          </p:nvSpPr>
          <p:spPr bwMode="gray">
            <a:xfrm>
              <a:off x="214820" y="4480033"/>
              <a:ext cx="3229548" cy="432000"/>
            </a:xfrm>
            <a:prstGeom prst="rect">
              <a:avLst/>
            </a:prstGeom>
            <a:solidFill>
              <a:srgbClr val="214194"/>
            </a:solidFill>
            <a:ln w="19050" algn="ctr">
              <a:noFill/>
              <a:miter lim="800000"/>
              <a:headEnd/>
              <a:tailEnd/>
            </a:ln>
          </p:spPr>
          <p:txBody>
            <a:bodyPr wrap="square" lIns="88900" tIns="88900" rIns="88900" bIns="88900" rtlCol="0" anchor="ctr"/>
            <a:lstStyle/>
            <a:p>
              <a:pPr>
                <a:lnSpc>
                  <a:spcPct val="107000"/>
                </a:lnSpc>
                <a:spcAft>
                  <a:spcPts val="800"/>
                </a:spcAft>
              </a:pPr>
              <a:r>
                <a:rPr lang="ar-AE" b="1" dirty="0">
                  <a:solidFill>
                    <a:schemeClr val="bg1"/>
                  </a:solidFill>
                </a:rPr>
                <a:t>1. علوم الكمبيوتر</a:t>
              </a:r>
              <a:r>
                <a:rPr lang="ar-OM" b="1" dirty="0">
                  <a:solidFill>
                    <a:schemeClr val="bg1"/>
                  </a:solidFill>
                </a:rPr>
                <a:t> / </a:t>
              </a:r>
              <a:r>
                <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Computer Science</a:t>
              </a:r>
              <a:endParaRPr lang="ar-AE" b="1" dirty="0">
                <a:solidFill>
                  <a:schemeClr val="bg1"/>
                </a:solidFill>
              </a:endParaRPr>
            </a:p>
          </p:txBody>
        </p:sp>
      </p:grpSp>
      <p:grpSp>
        <p:nvGrpSpPr>
          <p:cNvPr id="8" name="Group 5">
            <a:extLst>
              <a:ext uri="{FF2B5EF4-FFF2-40B4-BE49-F238E27FC236}">
                <a16:creationId xmlns:a16="http://schemas.microsoft.com/office/drawing/2014/main" id="{CF96BF1C-1C6E-8C1A-5CF3-6EFEB6A83678}"/>
              </a:ext>
            </a:extLst>
          </p:cNvPr>
          <p:cNvGrpSpPr/>
          <p:nvPr/>
        </p:nvGrpSpPr>
        <p:grpSpPr>
          <a:xfrm>
            <a:off x="1691149" y="3202779"/>
            <a:ext cx="9250568" cy="1580897"/>
            <a:chOff x="-2916845" y="4473073"/>
            <a:chExt cx="8108924" cy="2048399"/>
          </a:xfrm>
        </p:grpSpPr>
        <p:sp>
          <p:nvSpPr>
            <p:cNvPr id="9" name="Rectangle 100">
              <a:extLst>
                <a:ext uri="{FF2B5EF4-FFF2-40B4-BE49-F238E27FC236}">
                  <a16:creationId xmlns:a16="http://schemas.microsoft.com/office/drawing/2014/main" id="{4ABB97AC-4909-1239-37D3-85C305F36C66}"/>
                </a:ext>
              </a:extLst>
            </p:cNvPr>
            <p:cNvSpPr/>
            <p:nvPr/>
          </p:nvSpPr>
          <p:spPr>
            <a:xfrm>
              <a:off x="-2916845" y="5111824"/>
              <a:ext cx="7865866" cy="1409648"/>
            </a:xfrm>
            <a:prstGeom prst="rect">
              <a:avLst/>
            </a:prstGeom>
          </p:spPr>
          <p:txBody>
            <a:bodyPr wrap="square">
              <a:spAutoFit/>
            </a:bodyPr>
            <a:lstStyle/>
            <a:p>
              <a:pPr>
                <a:lnSpc>
                  <a:spcPct val="107000"/>
                </a:lnSpc>
                <a:spcAft>
                  <a:spcPts val="800"/>
                </a:spcAft>
              </a:pPr>
              <a:r>
                <a:rPr lang="ar-AE" sz="1600" b="1" dirty="0">
                  <a:latin typeface="+mj-lt"/>
                </a:rPr>
                <a:t>١-</a:t>
              </a:r>
              <a:r>
                <a:rPr lang="ar-AE" sz="1600" b="1" dirty="0">
                  <a:solidFill>
                    <a:srgbClr val="FF0000"/>
                  </a:solidFill>
                  <a:latin typeface="+mj-lt"/>
                </a:rPr>
                <a:t> </a:t>
              </a:r>
              <a:r>
                <a:rPr lang="ar-AE" sz="1600" b="1" dirty="0">
                  <a:latin typeface="+mj-lt"/>
                </a:rPr>
                <a:t>درجة ال</a:t>
              </a:r>
              <a:r>
                <a:rPr lang="ar-OM" sz="1600" b="1" dirty="0">
                  <a:latin typeface="+mj-lt"/>
                </a:rPr>
                <a:t>د</a:t>
              </a:r>
              <a:r>
                <a:rPr lang="ar-AE" sz="1600" b="1" dirty="0">
                  <a:latin typeface="+mj-lt"/>
                </a:rPr>
                <a:t>بلوم </a:t>
              </a:r>
              <a:r>
                <a:rPr lang="ar-OM" sz="1600" b="1" dirty="0">
                  <a:latin typeface="+mj-lt"/>
                </a:rPr>
                <a:t>العالي</a:t>
              </a:r>
              <a:r>
                <a:rPr lang="ar-AE" sz="1600" b="1" dirty="0">
                  <a:latin typeface="+mj-lt"/>
                </a:rPr>
                <a:t> في </a:t>
              </a:r>
              <a:r>
                <a:rPr lang="ar-OM" sz="1600" b="1" dirty="0">
                  <a:latin typeface="+mj-lt"/>
                </a:rPr>
                <a:t>علم تقنية المعلومات / </a:t>
              </a:r>
              <a:r>
                <a:rPr lang="en-US" sz="1600" b="1" dirty="0">
                  <a:latin typeface="+mj-lt"/>
                </a:rPr>
                <a:t>Associate Degree in Information Science and Technology</a:t>
              </a:r>
              <a:endParaRPr lang="ar-AE" sz="1600" b="1" dirty="0">
                <a:latin typeface="+mj-lt"/>
              </a:endParaRPr>
            </a:p>
            <a:p>
              <a:pPr>
                <a:lnSpc>
                  <a:spcPct val="107000"/>
                </a:lnSpc>
                <a:spcAft>
                  <a:spcPts val="800"/>
                </a:spcAft>
              </a:pPr>
              <a:r>
                <a:rPr lang="ar-AE" sz="1600" b="1" dirty="0">
                  <a:latin typeface="+mj-lt"/>
                </a:rPr>
                <a:t>٢- بكالوريوس في </a:t>
              </a:r>
              <a:r>
                <a:rPr lang="ar-OM" sz="1600" b="1" dirty="0">
                  <a:latin typeface="+mj-lt"/>
                </a:rPr>
                <a:t>علم تقنية المعلومات/ </a:t>
              </a:r>
              <a:r>
                <a:rPr lang="en-US" sz="1600" b="1" dirty="0">
                  <a:latin typeface="+mj-lt"/>
                </a:rPr>
                <a:t>Bachelor of Science in Information Science and Technology</a:t>
              </a:r>
            </a:p>
            <a:p>
              <a:pPr>
                <a:lnSpc>
                  <a:spcPct val="107000"/>
                </a:lnSpc>
                <a:spcAft>
                  <a:spcPts val="800"/>
                </a:spcAft>
              </a:pPr>
              <a:endParaRPr lang="en-US" sz="1600" b="1" dirty="0">
                <a:latin typeface="+mj-lt"/>
              </a:endParaRPr>
            </a:p>
          </p:txBody>
        </p:sp>
        <p:sp>
          <p:nvSpPr>
            <p:cNvPr id="10" name="Rectangle 109">
              <a:extLst>
                <a:ext uri="{FF2B5EF4-FFF2-40B4-BE49-F238E27FC236}">
                  <a16:creationId xmlns:a16="http://schemas.microsoft.com/office/drawing/2014/main" id="{D8579251-B4FE-B987-6226-4B86124870A6}"/>
                </a:ext>
              </a:extLst>
            </p:cNvPr>
            <p:cNvSpPr/>
            <p:nvPr/>
          </p:nvSpPr>
          <p:spPr bwMode="gray">
            <a:xfrm>
              <a:off x="-176059" y="4473073"/>
              <a:ext cx="5368138" cy="432000"/>
            </a:xfrm>
            <a:prstGeom prst="rect">
              <a:avLst/>
            </a:prstGeom>
            <a:solidFill>
              <a:srgbClr val="214194"/>
            </a:solidFill>
            <a:ln w="19050" algn="ctr">
              <a:noFill/>
              <a:miter lim="800000"/>
              <a:headEnd/>
              <a:tailEnd/>
            </a:ln>
          </p:spPr>
          <p:txBody>
            <a:bodyPr wrap="square" lIns="88900" tIns="88900" rIns="88900" bIns="88900" rtlCol="0" anchor="ctr"/>
            <a:lstStyle/>
            <a:p>
              <a:pPr defTabSz="1290248">
                <a:lnSpc>
                  <a:spcPct val="106000"/>
                </a:lnSpc>
                <a:defRPr/>
              </a:pPr>
              <a:r>
                <a:rPr lang="ar-AE" kern="100" dirty="0">
                  <a:solidFill>
                    <a:schemeClr val="bg1"/>
                  </a:solidFill>
                  <a:latin typeface="Calibri" panose="020F0502020204030204" pitchFamily="34" charset="0"/>
                  <a:ea typeface="Calibri" panose="020F0502020204030204" pitchFamily="34" charset="0"/>
                </a:rPr>
                <a:t>2</a:t>
              </a:r>
              <a:r>
                <a:rPr lang="ar-AE" b="1" dirty="0">
                  <a:solidFill>
                    <a:schemeClr val="bg1"/>
                  </a:solidFill>
                </a:rPr>
                <a:t>. علوم تكنولوجيا المعلومات</a:t>
              </a:r>
              <a:r>
                <a:rPr lang="ar-OM" b="1" dirty="0">
                  <a:solidFill>
                    <a:schemeClr val="bg1"/>
                  </a:solidFill>
                </a:rPr>
                <a:t> / </a:t>
              </a:r>
              <a:r>
                <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Information Science and Technology</a:t>
              </a:r>
              <a:endParaRPr lang="ar-AE" b="1" dirty="0">
                <a:solidFill>
                  <a:schemeClr val="bg1"/>
                </a:solidFill>
              </a:endParaRPr>
            </a:p>
          </p:txBody>
        </p:sp>
      </p:grpSp>
      <p:grpSp>
        <p:nvGrpSpPr>
          <p:cNvPr id="11" name="Group 5">
            <a:extLst>
              <a:ext uri="{FF2B5EF4-FFF2-40B4-BE49-F238E27FC236}">
                <a16:creationId xmlns:a16="http://schemas.microsoft.com/office/drawing/2014/main" id="{94F11C7C-5EDD-35B6-C032-C336286408F6}"/>
              </a:ext>
            </a:extLst>
          </p:cNvPr>
          <p:cNvGrpSpPr/>
          <p:nvPr/>
        </p:nvGrpSpPr>
        <p:grpSpPr>
          <a:xfrm>
            <a:off x="4817805" y="4661355"/>
            <a:ext cx="6123911" cy="1029602"/>
            <a:chOff x="-222324" y="4246927"/>
            <a:chExt cx="6361393" cy="1029602"/>
          </a:xfrm>
        </p:grpSpPr>
        <p:sp>
          <p:nvSpPr>
            <p:cNvPr id="12" name="Rectangle 100">
              <a:extLst>
                <a:ext uri="{FF2B5EF4-FFF2-40B4-BE49-F238E27FC236}">
                  <a16:creationId xmlns:a16="http://schemas.microsoft.com/office/drawing/2014/main" id="{7BB365FC-F238-3AC9-C731-66FED6E8914B}"/>
                </a:ext>
              </a:extLst>
            </p:cNvPr>
            <p:cNvSpPr/>
            <p:nvPr/>
          </p:nvSpPr>
          <p:spPr>
            <a:xfrm>
              <a:off x="1104803" y="4920726"/>
              <a:ext cx="4887860" cy="355803"/>
            </a:xfrm>
            <a:prstGeom prst="rect">
              <a:avLst/>
            </a:prstGeom>
          </p:spPr>
          <p:txBody>
            <a:bodyPr wrap="square">
              <a:spAutoFit/>
            </a:bodyPr>
            <a:lstStyle/>
            <a:p>
              <a:pPr algn="l" rtl="0">
                <a:lnSpc>
                  <a:spcPct val="107000"/>
                </a:lnSpc>
                <a:spcAft>
                  <a:spcPts val="800"/>
                </a:spcAft>
              </a:pPr>
              <a:endParaRPr lang="en-US" sz="1600" b="1" dirty="0">
                <a:latin typeface="+mj-lt"/>
              </a:endParaRPr>
            </a:p>
          </p:txBody>
        </p:sp>
        <p:sp>
          <p:nvSpPr>
            <p:cNvPr id="13" name="Rectangle 109">
              <a:extLst>
                <a:ext uri="{FF2B5EF4-FFF2-40B4-BE49-F238E27FC236}">
                  <a16:creationId xmlns:a16="http://schemas.microsoft.com/office/drawing/2014/main" id="{045A88E5-BCED-43AE-3420-43D5A6618D1B}"/>
                </a:ext>
              </a:extLst>
            </p:cNvPr>
            <p:cNvSpPr/>
            <p:nvPr/>
          </p:nvSpPr>
          <p:spPr bwMode="gray">
            <a:xfrm>
              <a:off x="-222324" y="4246927"/>
              <a:ext cx="6361393" cy="432000"/>
            </a:xfrm>
            <a:prstGeom prst="rect">
              <a:avLst/>
            </a:prstGeom>
            <a:solidFill>
              <a:srgbClr val="214194"/>
            </a:solidFill>
            <a:ln w="19050" algn="ctr">
              <a:noFill/>
              <a:miter lim="800000"/>
              <a:headEnd/>
              <a:tailEnd/>
            </a:ln>
          </p:spPr>
          <p:txBody>
            <a:bodyPr wrap="square" lIns="88900" tIns="88900" rIns="88900" bIns="88900" rtlCol="0" anchor="ctr"/>
            <a:lstStyle/>
            <a:p>
              <a:pPr defTabSz="1290248">
                <a:lnSpc>
                  <a:spcPct val="106000"/>
                </a:lnSpc>
                <a:defRPr/>
              </a:pPr>
              <a:r>
                <a:rPr lang="ar-AE" b="1" dirty="0">
                  <a:solidFill>
                    <a:schemeClr val="bg1"/>
                  </a:solidFill>
                  <a:latin typeface="Calibri" panose="020F0502020204030204" pitchFamily="34" charset="0"/>
                  <a:ea typeface="Calibri" panose="020F0502020204030204" pitchFamily="34" charset="0"/>
                </a:rPr>
                <a:t>3. إدارة نظم المعلومات</a:t>
              </a:r>
              <a:r>
                <a:rPr lang="ar-OM" b="1" dirty="0">
                  <a:solidFill>
                    <a:schemeClr val="bg1"/>
                  </a:solidFill>
                  <a:latin typeface="Calibri" panose="020F0502020204030204" pitchFamily="34" charset="0"/>
                  <a:ea typeface="Calibri" panose="020F0502020204030204" pitchFamily="34" charset="0"/>
                </a:rPr>
                <a:t> / </a:t>
              </a:r>
              <a:r>
                <a:rPr lang="en-US"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Management Information System</a:t>
              </a:r>
              <a:endParaRPr lang="ar-AE" b="1" dirty="0">
                <a:solidFill>
                  <a:schemeClr val="bg1"/>
                </a:solidFill>
                <a:latin typeface="Calibri" panose="020F0502020204030204" pitchFamily="34" charset="0"/>
                <a:ea typeface="Calibri" panose="020F0502020204030204" pitchFamily="34" charset="0"/>
              </a:endParaRPr>
            </a:p>
          </p:txBody>
        </p:sp>
      </p:grpSp>
      <p:sp>
        <p:nvSpPr>
          <p:cNvPr id="5" name="Rectangle 4"/>
          <p:cNvSpPr/>
          <p:nvPr/>
        </p:nvSpPr>
        <p:spPr>
          <a:xfrm>
            <a:off x="1254968" y="5238336"/>
            <a:ext cx="9314709" cy="646331"/>
          </a:xfrm>
          <a:prstGeom prst="rect">
            <a:avLst/>
          </a:prstGeom>
        </p:spPr>
        <p:txBody>
          <a:bodyPr wrap="square">
            <a:spAutoFit/>
          </a:bodyPr>
          <a:lstStyle/>
          <a:p>
            <a:r>
              <a:rPr lang="en-US" b="1" dirty="0"/>
              <a:t>١</a:t>
            </a:r>
            <a:r>
              <a:rPr lang="en-US" sz="1600" b="1" dirty="0">
                <a:latin typeface="+mj-lt"/>
              </a:rPr>
              <a:t>- درجة الدبلوم</a:t>
            </a:r>
            <a:r>
              <a:rPr lang="ar-OM" sz="1600" b="1" dirty="0">
                <a:latin typeface="+mj-lt"/>
              </a:rPr>
              <a:t> العالي</a:t>
            </a:r>
            <a:r>
              <a:rPr lang="en-US" sz="1600" b="1" dirty="0">
                <a:latin typeface="+mj-lt"/>
              </a:rPr>
              <a:t> </a:t>
            </a:r>
            <a:r>
              <a:rPr lang="en-US" sz="1600" b="1" dirty="0" err="1">
                <a:latin typeface="+mj-lt"/>
              </a:rPr>
              <a:t>في</a:t>
            </a:r>
            <a:r>
              <a:rPr lang="en-US" sz="1600" b="1" dirty="0">
                <a:latin typeface="+mj-lt"/>
              </a:rPr>
              <a:t> إدارة نظم المعلومات</a:t>
            </a:r>
            <a:r>
              <a:rPr lang="ar-OM" sz="1600" b="1" dirty="0">
                <a:latin typeface="+mj-lt"/>
              </a:rPr>
              <a:t> </a:t>
            </a:r>
            <a:r>
              <a:rPr lang="ar-OM" b="1" dirty="0"/>
              <a:t>/ </a:t>
            </a:r>
            <a:r>
              <a:rPr lang="en-US" sz="1800" b="1" dirty="0">
                <a:latin typeface="+mj-lt"/>
              </a:rPr>
              <a:t>Associate Degree in Management Information System</a:t>
            </a:r>
            <a:endParaRPr lang="en-US" b="1" dirty="0"/>
          </a:p>
          <a:p>
            <a:r>
              <a:rPr lang="en-US" b="1" dirty="0"/>
              <a:t>٢ </a:t>
            </a:r>
            <a:r>
              <a:rPr lang="en-US" sz="1600" b="1" dirty="0" err="1">
                <a:latin typeface="+mj-lt"/>
              </a:rPr>
              <a:t>بكالوريو</a:t>
            </a:r>
            <a:r>
              <a:rPr lang="ar-OM" sz="1600" b="1" dirty="0">
                <a:latin typeface="+mj-lt"/>
              </a:rPr>
              <a:t>س العلوم</a:t>
            </a:r>
            <a:r>
              <a:rPr lang="en-US" sz="1600" b="1" dirty="0">
                <a:latin typeface="+mj-lt"/>
              </a:rPr>
              <a:t> في إدارة نظم المعلومات</a:t>
            </a:r>
            <a:r>
              <a:rPr lang="ar-OM" sz="1600" b="1" dirty="0">
                <a:latin typeface="+mj-lt"/>
              </a:rPr>
              <a:t> </a:t>
            </a:r>
            <a:r>
              <a:rPr lang="ar-OM" b="1" dirty="0"/>
              <a:t>/ </a:t>
            </a:r>
            <a:r>
              <a:rPr lang="en-US" sz="1800" b="1" dirty="0">
                <a:latin typeface="+mj-lt"/>
              </a:rPr>
              <a:t>Bachelor of </a:t>
            </a:r>
            <a:r>
              <a:rPr lang="en-US" b="1" dirty="0">
                <a:latin typeface="+mj-lt"/>
              </a:rPr>
              <a:t>Science  in </a:t>
            </a:r>
            <a:r>
              <a:rPr lang="en-US" sz="1800" b="1" dirty="0">
                <a:latin typeface="+mj-lt"/>
              </a:rPr>
              <a:t>Management Information System</a:t>
            </a:r>
          </a:p>
        </p:txBody>
      </p:sp>
    </p:spTree>
    <p:extLst>
      <p:ext uri="{BB962C8B-B14F-4D97-AF65-F5344CB8AC3E}">
        <p14:creationId xmlns:p14="http://schemas.microsoft.com/office/powerpoint/2010/main" val="274079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1698B-554C-2DE9-614E-1786A3CFFD7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058DED7-ED4E-E589-603B-7162A81C8930}"/>
              </a:ext>
            </a:extLst>
          </p:cNvPr>
          <p:cNvSpPr>
            <a:spLocks noGrp="1"/>
          </p:cNvSpPr>
          <p:nvPr>
            <p:ph type="body" sz="quarter" idx="10"/>
          </p:nvPr>
        </p:nvSpPr>
        <p:spPr/>
        <p:txBody>
          <a:bodyPr/>
          <a:lstStyle/>
          <a:p>
            <a:endParaRPr lang="en-US"/>
          </a:p>
        </p:txBody>
      </p:sp>
      <p:pic>
        <p:nvPicPr>
          <p:cNvPr id="35" name="رسم 34">
            <a:extLst>
              <a:ext uri="{FF2B5EF4-FFF2-40B4-BE49-F238E27FC236}">
                <a16:creationId xmlns:a16="http://schemas.microsoft.com/office/drawing/2014/main" id="{E1AD24D2-3ECE-56C5-F5D5-B421864F15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39" y="198778"/>
            <a:ext cx="938535" cy="784447"/>
          </a:xfrm>
          <a:prstGeom prst="rect">
            <a:avLst/>
          </a:prstGeom>
        </p:spPr>
      </p:pic>
      <p:sp>
        <p:nvSpPr>
          <p:cNvPr id="77" name="Rectangle 76">
            <a:extLst>
              <a:ext uri="{FF2B5EF4-FFF2-40B4-BE49-F238E27FC236}">
                <a16:creationId xmlns:a16="http://schemas.microsoft.com/office/drawing/2014/main" id="{20B19ED2-D714-B069-1093-296BFCE62DB4}"/>
              </a:ext>
            </a:extLst>
          </p:cNvPr>
          <p:cNvSpPr/>
          <p:nvPr/>
        </p:nvSpPr>
        <p:spPr bwMode="gray">
          <a:xfrm>
            <a:off x="461334" y="1482553"/>
            <a:ext cx="11258738" cy="4649394"/>
          </a:xfrm>
          <a:prstGeom prst="rect">
            <a:avLst/>
          </a:prstGeom>
          <a:solidFill>
            <a:schemeClr val="bg1">
              <a:lumMod val="95000"/>
              <a:alpha val="70000"/>
            </a:schemeClr>
          </a:solidFill>
          <a:ln w="19050" algn="ctr">
            <a:noFill/>
            <a:miter lim="800000"/>
            <a:headEnd/>
            <a:tailEnd/>
          </a:ln>
        </p:spPr>
        <p:txBody>
          <a:bodyPr wrap="square" lIns="88900" tIns="88900" rIns="88900" bIns="88900" rtlCol="0" anchor="t"/>
          <a:lstStyle/>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algn="ctr">
              <a:lnSpc>
                <a:spcPct val="106000"/>
              </a:lnSpc>
              <a:defRPr/>
            </a:pPr>
            <a:endParaRPr lang="en-US" sz="1200" dirty="0"/>
          </a:p>
          <a:p>
            <a:pPr algn="ctr">
              <a:lnSpc>
                <a:spcPct val="106000"/>
              </a:lnSpc>
              <a:defRPr/>
            </a:pPr>
            <a:endParaRPr lang="en-US" sz="1200" dirty="0"/>
          </a:p>
        </p:txBody>
      </p:sp>
      <p:sp>
        <p:nvSpPr>
          <p:cNvPr id="78" name="Rectangle 77">
            <a:extLst>
              <a:ext uri="{FF2B5EF4-FFF2-40B4-BE49-F238E27FC236}">
                <a16:creationId xmlns:a16="http://schemas.microsoft.com/office/drawing/2014/main" id="{C253306F-9A1A-64FF-1AC9-69B95C8B2AFF}"/>
              </a:ext>
            </a:extLst>
          </p:cNvPr>
          <p:cNvSpPr/>
          <p:nvPr/>
        </p:nvSpPr>
        <p:spPr bwMode="gray">
          <a:xfrm>
            <a:off x="461334" y="1455261"/>
            <a:ext cx="11260766" cy="36000"/>
          </a:xfrm>
          <a:prstGeom prst="rect">
            <a:avLst/>
          </a:prstGeom>
          <a:solidFill>
            <a:schemeClr val="tx2"/>
          </a:solidFill>
          <a:ln w="19050" algn="ctr">
            <a:noFill/>
            <a:miter lim="800000"/>
            <a:headEnd/>
            <a:tailEnd/>
          </a:ln>
        </p:spPr>
        <p:txBody>
          <a:bodyPr wrap="square" lIns="88900" tIns="88900" rIns="88900" bIns="88900" rtlCol="0" anchor="ctr"/>
          <a:lstStyle/>
          <a:p>
            <a:pPr marL="0" marR="0" lvl="0" indent="0" algn="ctr" defTabSz="1290248" rtl="0" eaLnBrk="1" fontAlgn="auto" latinLnBrk="0" hangingPunct="1">
              <a:lnSpc>
                <a:spcPct val="106000"/>
              </a:lnSpc>
              <a:spcBef>
                <a:spcPts val="0"/>
              </a:spcBef>
              <a:spcAft>
                <a:spcPts val="0"/>
              </a:spcAft>
              <a:buClrTx/>
              <a:buSzTx/>
              <a:buFont typeface="Wingdings 2" pitchFamily="18" charset="2"/>
              <a:buNone/>
              <a:tabLst/>
              <a:defRPr/>
            </a:pPr>
            <a:endParaRPr kumimoji="0" lang="en-IN"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4" name="Rectangle 106">
            <a:extLst>
              <a:ext uri="{FF2B5EF4-FFF2-40B4-BE49-F238E27FC236}">
                <a16:creationId xmlns:a16="http://schemas.microsoft.com/office/drawing/2014/main" id="{90EA0807-A8DB-4DB9-2C50-0419E75B8FC8}"/>
              </a:ext>
            </a:extLst>
          </p:cNvPr>
          <p:cNvSpPr/>
          <p:nvPr/>
        </p:nvSpPr>
        <p:spPr bwMode="gray">
          <a:xfrm>
            <a:off x="3510869" y="838628"/>
            <a:ext cx="5159667" cy="616633"/>
          </a:xfrm>
          <a:prstGeom prst="rect">
            <a:avLst/>
          </a:prstGeom>
          <a:solidFill>
            <a:srgbClr val="ED1B43"/>
          </a:solidFill>
          <a:ln w="19050" algn="ctr">
            <a:noFill/>
            <a:miter lim="800000"/>
            <a:headEnd/>
            <a:tailEnd/>
          </a:ln>
        </p:spPr>
        <p:txBody>
          <a:bodyPr wrap="square" lIns="88900" tIns="88900" rIns="88900" bIns="88900" rtlCol="0" anchor="ctr"/>
          <a:lstStyle/>
          <a:p>
            <a:pPr defTabSz="1290248">
              <a:lnSpc>
                <a:spcPct val="106000"/>
              </a:lnSpc>
              <a:defRPr/>
            </a:pPr>
            <a:endParaRPr lang="en-US" b="1" dirty="0">
              <a:solidFill>
                <a:prstClr val="white"/>
              </a:solidFill>
              <a:latin typeface="Verdana"/>
            </a:endParaRPr>
          </a:p>
          <a:p>
            <a:pPr>
              <a:lnSpc>
                <a:spcPct val="107000"/>
              </a:lnSpc>
              <a:spcAft>
                <a:spcPts val="800"/>
              </a:spcAft>
            </a:pPr>
            <a:endParaRPr lang="ar-OM" sz="2400" b="1" kern="100" dirty="0">
              <a:solidFill>
                <a:schemeClr val="bg1"/>
              </a:solidFill>
              <a:latin typeface="Calibri" panose="020F0502020204030204" pitchFamily="34" charset="0"/>
              <a:ea typeface="Calibri" panose="020F0502020204030204" pitchFamily="34" charset="0"/>
            </a:endParaRPr>
          </a:p>
          <a:p>
            <a:pPr>
              <a:lnSpc>
                <a:spcPct val="107000"/>
              </a:lnSpc>
              <a:spcAft>
                <a:spcPts val="800"/>
              </a:spcAft>
            </a:pPr>
            <a:r>
              <a:rPr lang="ar-OM" sz="2400" b="1" kern="100" dirty="0">
                <a:solidFill>
                  <a:schemeClr val="bg1"/>
                </a:solidFill>
                <a:latin typeface="Calibri" panose="020F0502020204030204" pitchFamily="34" charset="0"/>
                <a:ea typeface="Calibri" panose="020F0502020204030204" pitchFamily="34" charset="0"/>
              </a:rPr>
              <a:t>-</a:t>
            </a:r>
            <a:r>
              <a:rPr lang="ar-AE" sz="2400" b="1" kern="100" dirty="0">
                <a:solidFill>
                  <a:schemeClr val="bg1"/>
                </a:solidFill>
                <a:latin typeface="Calibri" panose="020F0502020204030204" pitchFamily="34" charset="0"/>
                <a:ea typeface="Calibri" panose="020F0502020204030204" pitchFamily="34" charset="0"/>
              </a:rPr>
              <a:t> برامج الماجستير</a:t>
            </a:r>
            <a:r>
              <a:rPr lang="ar-OM" sz="2400" b="1" kern="100" dirty="0">
                <a:solidFill>
                  <a:schemeClr val="bg1"/>
                </a:solidFill>
                <a:latin typeface="Calibri" panose="020F0502020204030204" pitchFamily="34" charset="0"/>
                <a:ea typeface="Calibri" panose="020F0502020204030204" pitchFamily="34" charset="0"/>
              </a:rPr>
              <a:t> / </a:t>
            </a:r>
            <a:r>
              <a:rPr lang="en-US" sz="2400" b="1" kern="100" dirty="0">
                <a:solidFill>
                  <a:schemeClr val="bg1"/>
                </a:solidFill>
                <a:latin typeface="Calibri" panose="020F0502020204030204" pitchFamily="34" charset="0"/>
                <a:ea typeface="Calibri" panose="020F0502020204030204" pitchFamily="34" charset="0"/>
                <a:cs typeface="Arial" panose="020B0604020202020204" pitchFamily="34" charset="0"/>
              </a:rPr>
              <a:t>Master Programs</a:t>
            </a:r>
          </a:p>
          <a:p>
            <a:pPr>
              <a:lnSpc>
                <a:spcPct val="107000"/>
              </a:lnSpc>
              <a:spcAft>
                <a:spcPts val="800"/>
              </a:spcAft>
            </a:pPr>
            <a:endParaRPr lang="ar-AE" sz="2400" b="1" kern="100" dirty="0">
              <a:solidFill>
                <a:schemeClr val="bg1"/>
              </a:solidFill>
              <a:latin typeface="Calibri" panose="020F0502020204030204" pitchFamily="34" charset="0"/>
              <a:ea typeface="Calibri" panose="020F0502020204030204" pitchFamily="34" charset="0"/>
            </a:endParaRPr>
          </a:p>
          <a:p>
            <a:pPr marL="0" marR="0" lvl="0" indent="0" defTabSz="1290248" eaLnBrk="1" fontAlgn="auto" latinLnBrk="0" hangingPunct="1">
              <a:lnSpc>
                <a:spcPct val="106000"/>
              </a:lnSpc>
              <a:spcBef>
                <a:spcPts val="0"/>
              </a:spcBef>
              <a:spcAft>
                <a:spcPts val="0"/>
              </a:spcAft>
              <a:buClrTx/>
              <a:buSzTx/>
              <a:buFont typeface="Wingdings 2" pitchFamily="18" charset="2"/>
              <a:buNone/>
              <a:tabLst/>
              <a:defRPr/>
            </a:pPr>
            <a:endParaRPr kumimoji="0" lang="en-IN" b="1" i="0" u="none" strike="noStrike" kern="1200" cap="none" spc="0" normalizeH="0" baseline="0" noProof="0" dirty="0">
              <a:ln>
                <a:noFill/>
              </a:ln>
              <a:solidFill>
                <a:prstClr val="white"/>
              </a:solidFill>
              <a:effectLst/>
              <a:uLnTx/>
              <a:uFillTx/>
              <a:latin typeface="Verdana"/>
            </a:endParaRPr>
          </a:p>
        </p:txBody>
      </p:sp>
      <p:sp>
        <p:nvSpPr>
          <p:cNvPr id="5" name="Rectangle 100">
            <a:extLst>
              <a:ext uri="{FF2B5EF4-FFF2-40B4-BE49-F238E27FC236}">
                <a16:creationId xmlns:a16="http://schemas.microsoft.com/office/drawing/2014/main" id="{0479EEE3-2B48-2FC2-6475-7629547CC96B}"/>
              </a:ext>
            </a:extLst>
          </p:cNvPr>
          <p:cNvSpPr/>
          <p:nvPr/>
        </p:nvSpPr>
        <p:spPr>
          <a:xfrm>
            <a:off x="845574" y="1646189"/>
            <a:ext cx="10696985" cy="2617255"/>
          </a:xfrm>
          <a:prstGeom prst="rect">
            <a:avLst/>
          </a:prstGeom>
        </p:spPr>
        <p:txBody>
          <a:bodyPr wrap="square" anchor="ctr">
            <a:spAutoFit/>
          </a:bodyPr>
          <a:lstStyle/>
          <a:p>
            <a:pPr lvl="1">
              <a:lnSpc>
                <a:spcPct val="107000"/>
              </a:lnSpc>
            </a:pPr>
            <a:r>
              <a:rPr lang="ar-AE" sz="2400" b="1" kern="100" dirty="0">
                <a:latin typeface="Calibri" panose="020F0502020204030204" pitchFamily="34" charset="0"/>
                <a:ea typeface="Calibri" panose="020F0502020204030204" pitchFamily="34" charset="0"/>
              </a:rPr>
              <a:t>١- ماجستير العلوم في علوم الكمبيوتر</a:t>
            </a:r>
            <a:r>
              <a:rPr lang="ar-OM" sz="2400" b="1" kern="100" dirty="0">
                <a:latin typeface="Calibri" panose="020F0502020204030204" pitchFamily="34" charset="0"/>
                <a:ea typeface="Calibri" panose="020F0502020204030204" pitchFamily="34" charset="0"/>
              </a:rPr>
              <a:t> / </a:t>
            </a:r>
            <a:r>
              <a:rPr lang="en-US" sz="2400" b="1" kern="100" dirty="0">
                <a:latin typeface="Calibri" panose="020F0502020204030204" pitchFamily="34" charset="0"/>
                <a:ea typeface="Calibri" panose="020F0502020204030204" pitchFamily="34" charset="0"/>
                <a:cs typeface="Arial" panose="020B0604020202020204" pitchFamily="34" charset="0"/>
              </a:rPr>
              <a:t>Master of Science in Computer Science</a:t>
            </a:r>
          </a:p>
          <a:p>
            <a:pPr lvl="1">
              <a:lnSpc>
                <a:spcPct val="107000"/>
              </a:lnSpc>
            </a:pPr>
            <a:endParaRPr lang="ar-AE" sz="2400" b="1" kern="100" dirty="0">
              <a:latin typeface="Calibri" panose="020F0502020204030204" pitchFamily="34" charset="0"/>
              <a:ea typeface="Calibri" panose="020F0502020204030204" pitchFamily="34" charset="0"/>
            </a:endParaRPr>
          </a:p>
          <a:p>
            <a:pPr lvl="1">
              <a:lnSpc>
                <a:spcPct val="107000"/>
              </a:lnSpc>
            </a:pPr>
            <a:r>
              <a:rPr lang="ar-AE" sz="2400" b="1" kern="100" dirty="0">
                <a:latin typeface="Calibri" panose="020F0502020204030204" pitchFamily="34" charset="0"/>
                <a:ea typeface="Calibri" panose="020F0502020204030204" pitchFamily="34" charset="0"/>
              </a:rPr>
              <a:t>٢- ماجستير العلوم في علم النفس الصناعي / التنظيمي</a:t>
            </a:r>
            <a:endParaRPr lang="ar-OM" sz="2400" b="1" kern="100" dirty="0">
              <a:latin typeface="Calibri" panose="020F0502020204030204" pitchFamily="34" charset="0"/>
              <a:ea typeface="Calibri" panose="020F0502020204030204" pitchFamily="34" charset="0"/>
            </a:endParaRPr>
          </a:p>
          <a:p>
            <a:pPr lvl="1">
              <a:lnSpc>
                <a:spcPct val="107000"/>
              </a:lnSpc>
            </a:pPr>
            <a:r>
              <a:rPr lang="en-US" sz="2400" b="1" kern="100" dirty="0">
                <a:latin typeface="Calibri" panose="020F0502020204030204" pitchFamily="34" charset="0"/>
                <a:ea typeface="Calibri" panose="020F0502020204030204" pitchFamily="34" charset="0"/>
                <a:cs typeface="Arial" panose="020B0604020202020204" pitchFamily="34" charset="0"/>
              </a:rPr>
              <a:t>Master of Science in Industrial / Organizational Psychology</a:t>
            </a:r>
          </a:p>
          <a:p>
            <a:pPr lvl="1">
              <a:lnSpc>
                <a:spcPct val="107000"/>
              </a:lnSpc>
            </a:pPr>
            <a:endParaRPr lang="en-US" sz="2400" b="1" kern="100" dirty="0">
              <a:latin typeface="Calibri" panose="020F0502020204030204" pitchFamily="34" charset="0"/>
              <a:ea typeface="Calibri" panose="020F0502020204030204" pitchFamily="34" charset="0"/>
            </a:endParaRPr>
          </a:p>
          <a:p>
            <a:pPr lvl="1">
              <a:lnSpc>
                <a:spcPct val="107000"/>
              </a:lnSpc>
            </a:pPr>
            <a:r>
              <a:rPr lang="ar-AE" sz="2400" b="1" kern="100" dirty="0">
                <a:latin typeface="Calibri" panose="020F0502020204030204" pitchFamily="34" charset="0"/>
                <a:ea typeface="Calibri" panose="020F0502020204030204" pitchFamily="34" charset="0"/>
              </a:rPr>
              <a:t>٣- ماجستير إدارة الأعمال</a:t>
            </a:r>
            <a:r>
              <a:rPr lang="ar-OM" sz="2400" b="1" kern="100" dirty="0">
                <a:latin typeface="Calibri" panose="020F0502020204030204" pitchFamily="34" charset="0"/>
                <a:ea typeface="Calibri" panose="020F0502020204030204" pitchFamily="34" charset="0"/>
              </a:rPr>
              <a:t> / </a:t>
            </a:r>
            <a:r>
              <a:rPr lang="en-US" sz="2400" b="1" kern="100" dirty="0">
                <a:latin typeface="Calibri" panose="020F0502020204030204" pitchFamily="34" charset="0"/>
                <a:ea typeface="Calibri" panose="020F0502020204030204" pitchFamily="34" charset="0"/>
                <a:cs typeface="Arial" panose="020B0604020202020204" pitchFamily="34" charset="0"/>
              </a:rPr>
              <a:t>Master of Business Administration (MBA) </a:t>
            </a:r>
            <a:endParaRPr lang="ar-AE" sz="2400" b="1" kern="100" dirty="0">
              <a:latin typeface="Calibri" panose="020F0502020204030204" pitchFamily="34" charset="0"/>
              <a:ea typeface="Calibri" panose="020F0502020204030204" pitchFamily="34" charset="0"/>
            </a:endParaRPr>
          </a:p>
          <a:p>
            <a:pPr marL="228600" indent="-228600">
              <a:spcAft>
                <a:spcPts val="600"/>
              </a:spcAft>
              <a:buFont typeface="+mj-lt"/>
              <a:buAutoNum type="arabicPeriod"/>
            </a:pPr>
            <a:endParaRPr lang="en-US" sz="1000" b="1" dirty="0">
              <a:solidFill>
                <a:schemeClr val="tx2"/>
              </a:solidFill>
              <a:latin typeface="+mj-lt"/>
            </a:endParaRPr>
          </a:p>
        </p:txBody>
      </p:sp>
    </p:spTree>
    <p:extLst>
      <p:ext uri="{BB962C8B-B14F-4D97-AF65-F5344CB8AC3E}">
        <p14:creationId xmlns:p14="http://schemas.microsoft.com/office/powerpoint/2010/main" val="247346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36764" y="408431"/>
            <a:ext cx="4119879" cy="3469004"/>
          </a:xfrm>
          <a:custGeom>
            <a:avLst/>
            <a:gdLst/>
            <a:ahLst/>
            <a:cxnLst/>
            <a:rect l="l" t="t" r="r" b="b"/>
            <a:pathLst>
              <a:path w="4119879" h="3469004">
                <a:moveTo>
                  <a:pt x="0" y="0"/>
                </a:moveTo>
                <a:lnTo>
                  <a:pt x="4119371" y="0"/>
                </a:lnTo>
                <a:lnTo>
                  <a:pt x="4119371" y="3468624"/>
                </a:lnTo>
              </a:path>
            </a:pathLst>
          </a:custGeom>
          <a:ln w="12192">
            <a:solidFill>
              <a:srgbClr val="A29282"/>
            </a:solidFill>
          </a:ln>
        </p:spPr>
        <p:txBody>
          <a:bodyPr wrap="square" lIns="0" tIns="0" rIns="0" bIns="0" rtlCol="0"/>
          <a:lstStyle/>
          <a:p>
            <a:endParaRPr dirty="0"/>
          </a:p>
        </p:txBody>
      </p:sp>
      <p:sp>
        <p:nvSpPr>
          <p:cNvPr id="3" name="object 3"/>
          <p:cNvSpPr/>
          <p:nvPr/>
        </p:nvSpPr>
        <p:spPr>
          <a:xfrm>
            <a:off x="0" y="0"/>
            <a:ext cx="3589018" cy="2258567"/>
          </a:xfrm>
          <a:prstGeom prst="rect">
            <a:avLst/>
          </a:prstGeom>
          <a:blipFill>
            <a:blip r:embed="rId2" cstate="print"/>
            <a:stretch>
              <a:fillRect/>
            </a:stretch>
          </a:blipFill>
        </p:spPr>
        <p:txBody>
          <a:bodyPr wrap="square" lIns="0" tIns="0" rIns="0" bIns="0" rtlCol="0"/>
          <a:lstStyle/>
          <a:p>
            <a:endParaRPr dirty="0"/>
          </a:p>
        </p:txBody>
      </p:sp>
      <p:sp>
        <p:nvSpPr>
          <p:cNvPr id="4" name="object 4"/>
          <p:cNvSpPr/>
          <p:nvPr/>
        </p:nvSpPr>
        <p:spPr>
          <a:xfrm>
            <a:off x="0" y="0"/>
            <a:ext cx="12191999" cy="5116068"/>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0" y="0"/>
            <a:ext cx="12109450" cy="4277995"/>
          </a:xfrm>
          <a:custGeom>
            <a:avLst/>
            <a:gdLst/>
            <a:ahLst/>
            <a:cxnLst/>
            <a:rect l="l" t="t" r="r" b="b"/>
            <a:pathLst>
              <a:path w="12109450" h="4277995">
                <a:moveTo>
                  <a:pt x="12109377" y="0"/>
                </a:moveTo>
                <a:lnTo>
                  <a:pt x="0" y="0"/>
                </a:lnTo>
                <a:lnTo>
                  <a:pt x="0" y="4206996"/>
                </a:lnTo>
                <a:lnTo>
                  <a:pt x="3914775" y="4277868"/>
                </a:lnTo>
                <a:lnTo>
                  <a:pt x="12109377" y="0"/>
                </a:lnTo>
                <a:close/>
              </a:path>
            </a:pathLst>
          </a:custGeom>
          <a:solidFill>
            <a:srgbClr val="FFFFFF">
              <a:alpha val="90979"/>
            </a:srgbClr>
          </a:solidFill>
        </p:spPr>
        <p:txBody>
          <a:bodyPr wrap="square" lIns="0" tIns="0" rIns="0" bIns="0" rtlCol="0"/>
          <a:lstStyle/>
          <a:p>
            <a:endParaRPr dirty="0"/>
          </a:p>
        </p:txBody>
      </p:sp>
      <p:sp>
        <p:nvSpPr>
          <p:cNvPr id="6" name="object 6"/>
          <p:cNvSpPr txBox="1"/>
          <p:nvPr/>
        </p:nvSpPr>
        <p:spPr>
          <a:xfrm>
            <a:off x="-39115" y="1167091"/>
            <a:ext cx="8099044" cy="1256754"/>
          </a:xfrm>
          <a:prstGeom prst="rect">
            <a:avLst/>
          </a:prstGeom>
        </p:spPr>
        <p:txBody>
          <a:bodyPr vert="horz" wrap="square" lIns="0" tIns="12700" rIns="0" bIns="0" rtlCol="0">
            <a:spAutoFit/>
          </a:bodyPr>
          <a:lstStyle/>
          <a:p>
            <a:pPr marL="12700" algn="ctr">
              <a:lnSpc>
                <a:spcPct val="100000"/>
              </a:lnSpc>
              <a:spcBef>
                <a:spcPts val="100"/>
              </a:spcBef>
            </a:pPr>
            <a:r>
              <a:rPr lang="en-US" sz="4000" b="1" spc="-50" dirty="0">
                <a:solidFill>
                  <a:srgbClr val="00253D"/>
                </a:solidFill>
                <a:latin typeface="Arial"/>
                <a:cs typeface="Arial"/>
              </a:rPr>
              <a:t>      </a:t>
            </a:r>
            <a:r>
              <a:rPr lang="ar-AE" sz="4000" b="1" spc="-50" dirty="0">
                <a:solidFill>
                  <a:srgbClr val="00253D"/>
                </a:solidFill>
                <a:latin typeface="Arial"/>
                <a:cs typeface="Arial"/>
              </a:rPr>
              <a:t>معًا نحقق المزيد..</a:t>
            </a:r>
            <a:endParaRPr lang="en-US" sz="4000" b="1" spc="-50" dirty="0">
              <a:solidFill>
                <a:srgbClr val="00253D"/>
              </a:solidFill>
              <a:latin typeface="Arial"/>
              <a:cs typeface="Arial"/>
            </a:endParaRPr>
          </a:p>
          <a:p>
            <a:pPr marL="12700" algn="ctr">
              <a:lnSpc>
                <a:spcPct val="100000"/>
              </a:lnSpc>
              <a:spcBef>
                <a:spcPts val="100"/>
              </a:spcBef>
            </a:pPr>
            <a:r>
              <a:rPr lang="en-US" sz="4000" b="1" spc="-50" dirty="0">
                <a:solidFill>
                  <a:srgbClr val="00253D"/>
                </a:solidFill>
                <a:latin typeface="Arial"/>
                <a:cs typeface="Arial"/>
              </a:rPr>
              <a:t>Together</a:t>
            </a:r>
            <a:r>
              <a:rPr lang="en-US" sz="4000" b="1" spc="-30" dirty="0">
                <a:solidFill>
                  <a:srgbClr val="00253D"/>
                </a:solidFill>
                <a:latin typeface="Arial"/>
                <a:cs typeface="Arial"/>
              </a:rPr>
              <a:t> </a:t>
            </a:r>
            <a:r>
              <a:rPr lang="en-US" sz="4000" spc="-50" dirty="0">
                <a:solidFill>
                  <a:srgbClr val="00253D"/>
                </a:solidFill>
                <a:latin typeface="Arial"/>
                <a:cs typeface="Arial"/>
              </a:rPr>
              <a:t>We</a:t>
            </a:r>
            <a:r>
              <a:rPr lang="en-US" sz="4000" spc="-50" dirty="0">
                <a:latin typeface="Arial"/>
                <a:cs typeface="Arial"/>
              </a:rPr>
              <a:t> </a:t>
            </a:r>
            <a:r>
              <a:rPr lang="en-US" sz="4000" dirty="0">
                <a:solidFill>
                  <a:srgbClr val="00253D"/>
                </a:solidFill>
                <a:latin typeface="Arial"/>
                <a:cs typeface="Arial"/>
              </a:rPr>
              <a:t>Achieve</a:t>
            </a:r>
            <a:r>
              <a:rPr lang="en-US" sz="4000" spc="-95" dirty="0">
                <a:solidFill>
                  <a:srgbClr val="00253D"/>
                </a:solidFill>
                <a:latin typeface="Arial"/>
                <a:cs typeface="Arial"/>
              </a:rPr>
              <a:t> </a:t>
            </a:r>
            <a:r>
              <a:rPr lang="en-US" sz="4000" dirty="0">
                <a:solidFill>
                  <a:srgbClr val="00253D"/>
                </a:solidFill>
                <a:latin typeface="Arial"/>
                <a:cs typeface="Arial"/>
              </a:rPr>
              <a:t>More…</a:t>
            </a:r>
            <a:endParaRPr lang="en-US" sz="4000" dirty="0">
              <a:latin typeface="Arial"/>
              <a:cs typeface="Arial"/>
            </a:endParaRPr>
          </a:p>
        </p:txBody>
      </p:sp>
      <p:grpSp>
        <p:nvGrpSpPr>
          <p:cNvPr id="13" name="Group 14">
            <a:extLst>
              <a:ext uri="{FF2B5EF4-FFF2-40B4-BE49-F238E27FC236}">
                <a16:creationId xmlns:a16="http://schemas.microsoft.com/office/drawing/2014/main" id="{3FA44319-6C19-56DA-1990-F93811E2896C}"/>
              </a:ext>
            </a:extLst>
          </p:cNvPr>
          <p:cNvGrpSpPr/>
          <p:nvPr/>
        </p:nvGrpSpPr>
        <p:grpSpPr>
          <a:xfrm>
            <a:off x="-1" y="165278"/>
            <a:ext cx="11883255" cy="6692722"/>
            <a:chOff x="6905244" y="605381"/>
            <a:chExt cx="4119879" cy="3469004"/>
          </a:xfrm>
        </p:grpSpPr>
        <p:cxnSp>
          <p:nvCxnSpPr>
            <p:cNvPr id="14" name="Straight Connector 11">
              <a:extLst>
                <a:ext uri="{FF2B5EF4-FFF2-40B4-BE49-F238E27FC236}">
                  <a16:creationId xmlns:a16="http://schemas.microsoft.com/office/drawing/2014/main" id="{B1F7B6D0-B449-A297-3E08-A50506ABB89A}"/>
                </a:ext>
              </a:extLst>
            </p:cNvPr>
            <p:cNvCxnSpPr/>
            <p:nvPr/>
          </p:nvCxnSpPr>
          <p:spPr>
            <a:xfrm>
              <a:off x="6905244" y="605381"/>
              <a:ext cx="4119879" cy="0"/>
            </a:xfrm>
            <a:prstGeom prst="line">
              <a:avLst/>
            </a:prstGeom>
            <a:ln>
              <a:solidFill>
                <a:srgbClr val="ED1B43"/>
              </a:solidFill>
            </a:ln>
          </p:spPr>
          <p:style>
            <a:lnRef idx="2">
              <a:schemeClr val="accent2"/>
            </a:lnRef>
            <a:fillRef idx="0">
              <a:schemeClr val="accent2"/>
            </a:fillRef>
            <a:effectRef idx="1">
              <a:schemeClr val="accent2"/>
            </a:effectRef>
            <a:fontRef idx="minor">
              <a:schemeClr val="tx1"/>
            </a:fontRef>
          </p:style>
        </p:cxnSp>
        <p:cxnSp>
          <p:nvCxnSpPr>
            <p:cNvPr id="15" name="Straight Connector 13">
              <a:extLst>
                <a:ext uri="{FF2B5EF4-FFF2-40B4-BE49-F238E27FC236}">
                  <a16:creationId xmlns:a16="http://schemas.microsoft.com/office/drawing/2014/main" id="{D1A957D2-BDD4-B28A-4960-8A466CBF3495}"/>
                </a:ext>
              </a:extLst>
            </p:cNvPr>
            <p:cNvCxnSpPr/>
            <p:nvPr/>
          </p:nvCxnSpPr>
          <p:spPr>
            <a:xfrm>
              <a:off x="11025123" y="605381"/>
              <a:ext cx="0" cy="3469004"/>
            </a:xfrm>
            <a:prstGeom prst="line">
              <a:avLst/>
            </a:prstGeom>
            <a:ln>
              <a:solidFill>
                <a:srgbClr val="ED1B43"/>
              </a:solidFill>
            </a:ln>
          </p:spPr>
          <p:style>
            <a:lnRef idx="2">
              <a:schemeClr val="accent2"/>
            </a:lnRef>
            <a:fillRef idx="0">
              <a:schemeClr val="accent2"/>
            </a:fillRef>
            <a:effectRef idx="1">
              <a:schemeClr val="accent2"/>
            </a:effectRef>
            <a:fontRef idx="minor">
              <a:schemeClr val="tx1"/>
            </a:fontRef>
          </p:style>
        </p:cxnSp>
      </p:grpSp>
      <p:sp>
        <p:nvSpPr>
          <p:cNvPr id="8" name="Rectangle 7"/>
          <p:cNvSpPr/>
          <p:nvPr/>
        </p:nvSpPr>
        <p:spPr>
          <a:xfrm>
            <a:off x="0" y="5116068"/>
            <a:ext cx="12192000" cy="1741932"/>
          </a:xfrm>
          <a:prstGeom prst="rect">
            <a:avLst/>
          </a:prstGeom>
          <a:solidFill>
            <a:srgbClr val="21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bject 7"/>
          <p:cNvSpPr txBox="1"/>
          <p:nvPr/>
        </p:nvSpPr>
        <p:spPr>
          <a:xfrm>
            <a:off x="-300385" y="5248362"/>
            <a:ext cx="4546919" cy="751488"/>
          </a:xfrm>
          <a:prstGeom prst="rect">
            <a:avLst/>
          </a:prstGeom>
        </p:spPr>
        <p:txBody>
          <a:bodyPr vert="horz" wrap="square" lIns="0" tIns="12700" rIns="0" bIns="0" rtlCol="0">
            <a:spAutoFit/>
          </a:bodyPr>
          <a:lstStyle/>
          <a:p>
            <a:pPr marL="12700" algn="ctr">
              <a:lnSpc>
                <a:spcPct val="100000"/>
              </a:lnSpc>
              <a:spcBef>
                <a:spcPts val="100"/>
              </a:spcBef>
            </a:pPr>
            <a:r>
              <a:rPr lang="ar-AE" sz="4800" b="1" dirty="0">
                <a:solidFill>
                  <a:srgbClr val="ED1B43"/>
                </a:solidFill>
                <a:latin typeface="Arial"/>
                <a:cs typeface="Arial"/>
              </a:rPr>
              <a:t>شكرًا لكم</a:t>
            </a:r>
            <a:endParaRPr lang="en-US" sz="4800" dirty="0">
              <a:solidFill>
                <a:srgbClr val="ED1B43"/>
              </a:solidFill>
              <a:latin typeface="Arial"/>
              <a:cs typeface="Arial"/>
            </a:endParaRPr>
          </a:p>
        </p:txBody>
      </p:sp>
      <p:pic>
        <p:nvPicPr>
          <p:cNvPr id="9" name="رسم 8">
            <a:extLst>
              <a:ext uri="{FF2B5EF4-FFF2-40B4-BE49-F238E27FC236}">
                <a16:creationId xmlns:a16="http://schemas.microsoft.com/office/drawing/2014/main" id="{B6BFA10D-69F1-3E4A-9ACA-25EC6A5E44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76651" y="5359220"/>
            <a:ext cx="1297858" cy="1132876"/>
          </a:xfrm>
          <a:prstGeom prst="rect">
            <a:avLst/>
          </a:prstGeom>
        </p:spPr>
      </p:pic>
      <p:sp>
        <p:nvSpPr>
          <p:cNvPr id="10" name="object 7">
            <a:extLst>
              <a:ext uri="{FF2B5EF4-FFF2-40B4-BE49-F238E27FC236}">
                <a16:creationId xmlns:a16="http://schemas.microsoft.com/office/drawing/2014/main" id="{099966EC-121D-A0A9-D5FD-867D86264EEF}"/>
              </a:ext>
            </a:extLst>
          </p:cNvPr>
          <p:cNvSpPr txBox="1"/>
          <p:nvPr/>
        </p:nvSpPr>
        <p:spPr>
          <a:xfrm>
            <a:off x="-173774" y="5907415"/>
            <a:ext cx="4546919" cy="751488"/>
          </a:xfrm>
          <a:prstGeom prst="rect">
            <a:avLst/>
          </a:prstGeom>
        </p:spPr>
        <p:txBody>
          <a:bodyPr vert="horz" wrap="square" lIns="0" tIns="12700" rIns="0" bIns="0" rtlCol="0">
            <a:spAutoFit/>
          </a:bodyPr>
          <a:lstStyle/>
          <a:p>
            <a:pPr marL="12700" algn="ctr">
              <a:lnSpc>
                <a:spcPct val="100000"/>
              </a:lnSpc>
              <a:spcBef>
                <a:spcPts val="100"/>
              </a:spcBef>
            </a:pPr>
            <a:r>
              <a:rPr lang="en-US" sz="4800" b="1" dirty="0">
                <a:solidFill>
                  <a:srgbClr val="ED1B43"/>
                </a:solidFill>
                <a:latin typeface="Arial"/>
                <a:cs typeface="Arial"/>
              </a:rPr>
              <a:t>THANK</a:t>
            </a:r>
            <a:r>
              <a:rPr lang="en-US" sz="4800" b="1" spc="-90" dirty="0">
                <a:solidFill>
                  <a:srgbClr val="ED1B43"/>
                </a:solidFill>
                <a:latin typeface="Arial"/>
                <a:cs typeface="Arial"/>
              </a:rPr>
              <a:t> </a:t>
            </a:r>
            <a:r>
              <a:rPr lang="en-US" sz="4800" b="1" spc="-5" dirty="0">
                <a:solidFill>
                  <a:srgbClr val="ED1B43"/>
                </a:solidFill>
                <a:latin typeface="Arial"/>
                <a:cs typeface="Arial"/>
              </a:rPr>
              <a:t>YOU</a:t>
            </a:r>
            <a:endParaRPr lang="en-US" sz="4800" dirty="0">
              <a:solidFill>
                <a:srgbClr val="ED1B43"/>
              </a:solidFill>
              <a:latin typeface="Arial"/>
              <a:cs typeface="Arial"/>
            </a:endParaRPr>
          </a:p>
        </p:txBody>
      </p:sp>
    </p:spTree>
    <p:extLst>
      <p:ext uri="{BB962C8B-B14F-4D97-AF65-F5344CB8AC3E}">
        <p14:creationId xmlns:p14="http://schemas.microsoft.com/office/powerpoint/2010/main" val="2814869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730478"/>
            <a:ext cx="12192000" cy="5121424"/>
          </a:xfrm>
          <a:custGeom>
            <a:avLst/>
            <a:gdLst/>
            <a:ahLst/>
            <a:cxnLst/>
            <a:rect l="l" t="t" r="r" b="b"/>
            <a:pathLst>
              <a:path w="12171045" h="4797425">
                <a:moveTo>
                  <a:pt x="0" y="4797044"/>
                </a:moveTo>
                <a:lnTo>
                  <a:pt x="12170664" y="4797044"/>
                </a:lnTo>
                <a:lnTo>
                  <a:pt x="12170664" y="0"/>
                </a:lnTo>
                <a:lnTo>
                  <a:pt x="0" y="0"/>
                </a:lnTo>
                <a:lnTo>
                  <a:pt x="0" y="4797044"/>
                </a:lnTo>
                <a:close/>
              </a:path>
            </a:pathLst>
          </a:custGeom>
          <a:solidFill>
            <a:srgbClr val="214194"/>
          </a:solidFill>
        </p:spPr>
        <p:txBody>
          <a:bodyPr wrap="square" lIns="0" tIns="0" rIns="0" bIns="0" rtlCol="0"/>
          <a:lstStyle/>
          <a:p>
            <a:endParaRPr dirty="0"/>
          </a:p>
        </p:txBody>
      </p:sp>
      <p:sp>
        <p:nvSpPr>
          <p:cNvPr id="12" name="object 6">
            <a:extLst>
              <a:ext uri="{FF2B5EF4-FFF2-40B4-BE49-F238E27FC236}">
                <a16:creationId xmlns:a16="http://schemas.microsoft.com/office/drawing/2014/main" id="{A851AA8A-F2DC-B379-0042-AC8D3336B788}"/>
              </a:ext>
            </a:extLst>
          </p:cNvPr>
          <p:cNvSpPr txBox="1">
            <a:spLocks/>
          </p:cNvSpPr>
          <p:nvPr/>
        </p:nvSpPr>
        <p:spPr>
          <a:xfrm>
            <a:off x="9094839" y="992389"/>
            <a:ext cx="2659626" cy="628377"/>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3600" b="0" i="0" kern="1200">
                <a:solidFill>
                  <a:srgbClr val="00253D"/>
                </a:solidFill>
                <a:latin typeface="Arial"/>
                <a:ea typeface="+mj-ea"/>
                <a:cs typeface="Arial"/>
              </a:defRPr>
            </a:lvl1pPr>
          </a:lstStyle>
          <a:p>
            <a:pPr marL="12700" algn="r">
              <a:lnSpc>
                <a:spcPct val="100000"/>
              </a:lnSpc>
              <a:spcBef>
                <a:spcPts val="100"/>
              </a:spcBef>
            </a:pPr>
            <a:r>
              <a:rPr lang="ar-OM" sz="4000" b="1" kern="100" dirty="0">
                <a:solidFill>
                  <a:srgbClr val="ED1B43"/>
                </a:solidFill>
                <a:latin typeface="Calibri" panose="020F0502020204030204" pitchFamily="34" charset="0"/>
                <a:ea typeface="Calibri" panose="020F0502020204030204" pitchFamily="34" charset="0"/>
                <a:cs typeface="+mn-cs"/>
              </a:rPr>
              <a:t>كلية مزون</a:t>
            </a:r>
            <a:endParaRPr lang="en-US" sz="4000" b="1" kern="100" dirty="0">
              <a:solidFill>
                <a:srgbClr val="ED1B43"/>
              </a:solidFill>
              <a:latin typeface="Calibri" panose="020F0502020204030204" pitchFamily="34" charset="0"/>
              <a:ea typeface="Calibri" panose="020F0502020204030204" pitchFamily="34" charset="0"/>
              <a:cs typeface="+mn-cs"/>
            </a:endParaRPr>
          </a:p>
        </p:txBody>
      </p:sp>
      <p:sp>
        <p:nvSpPr>
          <p:cNvPr id="16" name="TextBox 4">
            <a:extLst>
              <a:ext uri="{FF2B5EF4-FFF2-40B4-BE49-F238E27FC236}">
                <a16:creationId xmlns:a16="http://schemas.microsoft.com/office/drawing/2014/main" id="{DE7F21D7-2374-F03D-D353-CA8E53D1CEB1}"/>
              </a:ext>
            </a:extLst>
          </p:cNvPr>
          <p:cNvSpPr txBox="1"/>
          <p:nvPr/>
        </p:nvSpPr>
        <p:spPr>
          <a:xfrm>
            <a:off x="6469623" y="1891843"/>
            <a:ext cx="5402826" cy="4431983"/>
          </a:xfrm>
          <a:prstGeom prst="rect">
            <a:avLst/>
          </a:prstGeom>
          <a:noFill/>
        </p:spPr>
        <p:txBody>
          <a:bodyPr wrap="square" lIns="0" tIns="0" rIns="0" bIns="0" rtlCol="0">
            <a:spAutoFit/>
          </a:bodyPr>
          <a:lstStyle/>
          <a:p>
            <a:pPr algn="justLow"/>
            <a:r>
              <a:rPr lang="ar-OM" b="1" dirty="0">
                <a:solidFill>
                  <a:schemeClr val="bg1"/>
                </a:solidFill>
              </a:rPr>
              <a:t>كلية مزون </a:t>
            </a:r>
            <a:r>
              <a:rPr lang="ar-AE" b="1" dirty="0">
                <a:solidFill>
                  <a:schemeClr val="bg1"/>
                </a:solidFill>
              </a:rPr>
              <a:t>مؤسسة تعليمية خاصة تأسست عام 1999، </a:t>
            </a:r>
            <a:r>
              <a:rPr lang="ar-OM" b="1" dirty="0">
                <a:solidFill>
                  <a:schemeClr val="bg1"/>
                </a:solidFill>
              </a:rPr>
              <a:t>و</a:t>
            </a:r>
            <a:r>
              <a:rPr lang="ar-AE" b="1" dirty="0">
                <a:solidFill>
                  <a:schemeClr val="bg1"/>
                </a:solidFill>
              </a:rPr>
              <a:t>تقع في منطقة مرتفعات المطار النابضة بالحياة </a:t>
            </a:r>
            <a:r>
              <a:rPr lang="ar-OM" b="1" dirty="0">
                <a:solidFill>
                  <a:schemeClr val="bg1"/>
                </a:solidFill>
              </a:rPr>
              <a:t>في ولاية </a:t>
            </a:r>
            <a:r>
              <a:rPr lang="ar-AE" b="1" dirty="0">
                <a:solidFill>
                  <a:schemeClr val="bg1"/>
                </a:solidFill>
              </a:rPr>
              <a:t>السيب</a:t>
            </a:r>
            <a:r>
              <a:rPr lang="ar-OM" b="1" dirty="0">
                <a:solidFill>
                  <a:schemeClr val="bg1"/>
                </a:solidFill>
              </a:rPr>
              <a:t> في محافظة</a:t>
            </a:r>
            <a:r>
              <a:rPr lang="ar-AE" b="1" dirty="0">
                <a:solidFill>
                  <a:schemeClr val="bg1"/>
                </a:solidFill>
              </a:rPr>
              <a:t> مسقط، وعلى مر السنين نمت </a:t>
            </a:r>
            <a:r>
              <a:rPr lang="ar-OM" b="1" dirty="0">
                <a:solidFill>
                  <a:schemeClr val="bg1"/>
                </a:solidFill>
              </a:rPr>
              <a:t>ال</a:t>
            </a:r>
            <a:r>
              <a:rPr lang="ar-AE" b="1" dirty="0">
                <a:solidFill>
                  <a:schemeClr val="bg1"/>
                </a:solidFill>
              </a:rPr>
              <a:t>كلية لتصبح مؤسسة أكاديمية رائدة، تتميز بشراكاتها مع جامعتين مرموقتين في الولايات المتحدة</a:t>
            </a:r>
            <a:r>
              <a:rPr lang="ar-OM" b="1" dirty="0">
                <a:solidFill>
                  <a:schemeClr val="bg1"/>
                </a:solidFill>
              </a:rPr>
              <a:t> الأمريكية وهما</a:t>
            </a:r>
            <a:r>
              <a:rPr lang="ar-AE" b="1" dirty="0">
                <a:solidFill>
                  <a:schemeClr val="bg1"/>
                </a:solidFill>
              </a:rPr>
              <a:t> جامعة مي</a:t>
            </a:r>
            <a:r>
              <a:rPr lang="ar-OM" b="1" dirty="0">
                <a:solidFill>
                  <a:schemeClr val="bg1"/>
                </a:solidFill>
              </a:rPr>
              <a:t>ز</a:t>
            </a:r>
            <a:r>
              <a:rPr lang="ar-AE" b="1" dirty="0">
                <a:solidFill>
                  <a:schemeClr val="bg1"/>
                </a:solidFill>
              </a:rPr>
              <a:t>وري للعلوم والتكنولوجيا، وجامعة </a:t>
            </a:r>
            <a:r>
              <a:rPr lang="ar-OM" b="1" dirty="0">
                <a:solidFill>
                  <a:schemeClr val="bg1"/>
                </a:solidFill>
              </a:rPr>
              <a:t>بورديو</a:t>
            </a:r>
            <a:r>
              <a:rPr lang="ar-AE" b="1" dirty="0">
                <a:solidFill>
                  <a:schemeClr val="bg1"/>
                </a:solidFill>
              </a:rPr>
              <a:t> نورث ويست.</a:t>
            </a:r>
            <a:endParaRPr lang="en-US" b="1" dirty="0">
              <a:solidFill>
                <a:schemeClr val="bg1"/>
              </a:solidFill>
            </a:endParaRPr>
          </a:p>
          <a:p>
            <a:pPr algn="justLow"/>
            <a:endParaRPr lang="en-US" b="1" dirty="0">
              <a:solidFill>
                <a:schemeClr val="bg1"/>
              </a:solidFill>
            </a:endParaRPr>
          </a:p>
          <a:p>
            <a:pPr algn="justLow"/>
            <a:r>
              <a:rPr lang="ar-AE" b="1" dirty="0">
                <a:solidFill>
                  <a:schemeClr val="bg1"/>
                </a:solidFill>
              </a:rPr>
              <a:t>تقدم الكلية مجموعة متنوعة من البرامج الأكاديمية من خلال أقسامها الأربعة المتخصصة:</a:t>
            </a:r>
          </a:p>
          <a:p>
            <a:pPr algn="justLow"/>
            <a:r>
              <a:rPr lang="ar-AE" b="1" dirty="0">
                <a:solidFill>
                  <a:schemeClr val="bg1"/>
                </a:solidFill>
              </a:rPr>
              <a:t>الاقتصاد ودراسات الأعمال وعلوم الحاسب الالي  والعلوم الإنسانية واللغة الإنجليزية.</a:t>
            </a:r>
            <a:endParaRPr lang="en-US" b="1" dirty="0">
              <a:solidFill>
                <a:schemeClr val="bg1"/>
              </a:solidFill>
            </a:endParaRPr>
          </a:p>
          <a:p>
            <a:pPr algn="justLow"/>
            <a:endParaRPr lang="en-US" b="1" dirty="0">
              <a:solidFill>
                <a:schemeClr val="bg1"/>
              </a:solidFill>
            </a:endParaRPr>
          </a:p>
          <a:p>
            <a:pPr algn="justLow"/>
            <a:r>
              <a:rPr lang="ar-AE" b="1" dirty="0">
                <a:solidFill>
                  <a:schemeClr val="bg1"/>
                </a:solidFill>
              </a:rPr>
              <a:t>تشمل </a:t>
            </a:r>
            <a:r>
              <a:rPr lang="ar-OM" b="1" dirty="0">
                <a:solidFill>
                  <a:schemeClr val="bg1"/>
                </a:solidFill>
              </a:rPr>
              <a:t>البرامج</a:t>
            </a:r>
            <a:r>
              <a:rPr lang="ar-AE" b="1" dirty="0">
                <a:solidFill>
                  <a:schemeClr val="bg1"/>
                </a:solidFill>
              </a:rPr>
              <a:t> الأكاديمية التي تقدمها كلية مزون 24 برنامجًا جامعيًا في ثلاثة مجالات رئيسية: الإدارة والتجارة، والمجتمع والثقافة، وتكنولوجيا المعلومات، وتلبي احتياجات مخرجات المدارس  والمهنيين العاملين. </a:t>
            </a:r>
            <a:r>
              <a:rPr lang="ar-OM" b="1" dirty="0">
                <a:solidFill>
                  <a:schemeClr val="bg1"/>
                </a:solidFill>
              </a:rPr>
              <a:t>ويؤكد حصول الكلية على الاعتماد المؤسسي </a:t>
            </a:r>
            <a:r>
              <a:rPr lang="ar-AE" b="1" dirty="0">
                <a:solidFill>
                  <a:schemeClr val="bg1"/>
                </a:solidFill>
              </a:rPr>
              <a:t>من هيئة الاعتماد الأكاديمي وضمان جودة التعليم في سلطنة عمان على التزامها بجودة التعليم .</a:t>
            </a:r>
            <a:endParaRPr lang="en-US" b="1" dirty="0">
              <a:solidFill>
                <a:schemeClr val="bg1"/>
              </a:solidFill>
            </a:endParaRPr>
          </a:p>
        </p:txBody>
      </p:sp>
      <p:pic>
        <p:nvPicPr>
          <p:cNvPr id="3" name="رسم 2">
            <a:extLst>
              <a:ext uri="{FF2B5EF4-FFF2-40B4-BE49-F238E27FC236}">
                <a16:creationId xmlns:a16="http://schemas.microsoft.com/office/drawing/2014/main" id="{26A6B88F-6AB8-9831-048A-020D6E1F48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7739" y="168709"/>
            <a:ext cx="1275513" cy="1066101"/>
          </a:xfrm>
          <a:prstGeom prst="rect">
            <a:avLst/>
          </a:prstGeom>
        </p:spPr>
      </p:pic>
      <p:sp>
        <p:nvSpPr>
          <p:cNvPr id="4" name="object 6">
            <a:extLst>
              <a:ext uri="{FF2B5EF4-FFF2-40B4-BE49-F238E27FC236}">
                <a16:creationId xmlns:a16="http://schemas.microsoft.com/office/drawing/2014/main" id="{10E7650D-5BA9-E3CA-9DA0-02280AB4E39A}"/>
              </a:ext>
            </a:extLst>
          </p:cNvPr>
          <p:cNvSpPr txBox="1">
            <a:spLocks/>
          </p:cNvSpPr>
          <p:nvPr/>
        </p:nvSpPr>
        <p:spPr>
          <a:xfrm>
            <a:off x="319547" y="1130813"/>
            <a:ext cx="4481052" cy="505267"/>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3600" b="0" i="0" kern="1200">
                <a:solidFill>
                  <a:srgbClr val="00253D"/>
                </a:solidFill>
                <a:latin typeface="Arial"/>
                <a:ea typeface="+mj-ea"/>
                <a:cs typeface="Arial"/>
              </a:defRPr>
            </a:lvl1pPr>
          </a:lstStyle>
          <a:p>
            <a:pPr marL="12700">
              <a:lnSpc>
                <a:spcPct val="100000"/>
              </a:lnSpc>
              <a:spcBef>
                <a:spcPts val="100"/>
              </a:spcBef>
            </a:pPr>
            <a:r>
              <a:rPr lang="en-US" sz="3200" b="1" dirty="0" err="1">
                <a:solidFill>
                  <a:srgbClr val="ED1B43"/>
                </a:solidFill>
              </a:rPr>
              <a:t>Mazoon</a:t>
            </a:r>
            <a:r>
              <a:rPr lang="en-US" sz="3200" b="1" dirty="0">
                <a:solidFill>
                  <a:srgbClr val="ED1B43"/>
                </a:solidFill>
              </a:rPr>
              <a:t> College </a:t>
            </a:r>
            <a:endParaRPr lang="en-US" sz="3200" dirty="0">
              <a:solidFill>
                <a:srgbClr val="ED1B43"/>
              </a:solidFill>
            </a:endParaRPr>
          </a:p>
        </p:txBody>
      </p:sp>
      <p:sp>
        <p:nvSpPr>
          <p:cNvPr id="5" name="TextBox 4">
            <a:extLst>
              <a:ext uri="{FF2B5EF4-FFF2-40B4-BE49-F238E27FC236}">
                <a16:creationId xmlns:a16="http://schemas.microsoft.com/office/drawing/2014/main" id="{1F6ECC94-4F07-24A0-55EC-94EDFFE5B913}"/>
              </a:ext>
            </a:extLst>
          </p:cNvPr>
          <p:cNvSpPr txBox="1"/>
          <p:nvPr/>
        </p:nvSpPr>
        <p:spPr>
          <a:xfrm>
            <a:off x="294965" y="1848543"/>
            <a:ext cx="5855106" cy="4893647"/>
          </a:xfrm>
          <a:prstGeom prst="rect">
            <a:avLst/>
          </a:prstGeom>
          <a:noFill/>
        </p:spPr>
        <p:txBody>
          <a:bodyPr wrap="square" lIns="0" tIns="0" rIns="0" bIns="0" rtlCol="0">
            <a:spAutoFit/>
          </a:bodyPr>
          <a:lstStyle/>
          <a:p>
            <a:pPr algn="justLow" rtl="0"/>
            <a:r>
              <a:rPr lang="en-US" sz="1600" b="1" dirty="0">
                <a:solidFill>
                  <a:schemeClr val="bg1"/>
                </a:solidFill>
              </a:rPr>
              <a:t>Mazoon College (MC), established in 1999, is a private higher education institution situated in the vibrant area of Airport Heights, Seeb, Muscat, Oman. Over the years, MC has grown into a leading academic institution, distinguished by its partnerships with two prestigious U.S.-based universities: Missouri University of Science and Technology (MST) since its inception, and Purdue University Northwest (PNW) since 2016.</a:t>
            </a:r>
          </a:p>
          <a:p>
            <a:pPr algn="justLow" rtl="0"/>
            <a:endParaRPr lang="en-US" sz="1600" b="1" dirty="0">
              <a:solidFill>
                <a:schemeClr val="bg1"/>
              </a:solidFill>
            </a:endParaRPr>
          </a:p>
          <a:p>
            <a:pPr algn="justLow" rtl="0"/>
            <a:r>
              <a:rPr lang="en-US" sz="1600" b="1" dirty="0">
                <a:solidFill>
                  <a:schemeClr val="bg1"/>
                </a:solidFill>
              </a:rPr>
              <a:t>The college offers a diverse array of academic programs through its four specialized departments:</a:t>
            </a:r>
          </a:p>
          <a:p>
            <a:pPr algn="justLow" rtl="0"/>
            <a:r>
              <a:rPr lang="en-US" sz="1600" b="1" dirty="0">
                <a:solidFill>
                  <a:schemeClr val="bg1"/>
                </a:solidFill>
              </a:rPr>
              <a:t>Economics and Business Studies, Computing and Informatics, Humanities</a:t>
            </a:r>
            <a:r>
              <a:rPr lang="ar-OM" sz="1600" b="1" dirty="0">
                <a:solidFill>
                  <a:schemeClr val="bg1"/>
                </a:solidFill>
              </a:rPr>
              <a:t> </a:t>
            </a:r>
            <a:r>
              <a:rPr lang="en-US" sz="1600" b="1" dirty="0">
                <a:solidFill>
                  <a:schemeClr val="bg1"/>
                </a:solidFill>
              </a:rPr>
              <a:t>and English.</a:t>
            </a:r>
          </a:p>
          <a:p>
            <a:pPr algn="justLow" rtl="0"/>
            <a:endParaRPr lang="en-US" sz="1600" b="1" dirty="0">
              <a:solidFill>
                <a:schemeClr val="bg1"/>
              </a:solidFill>
            </a:endParaRPr>
          </a:p>
          <a:p>
            <a:pPr algn="justLow" rtl="0"/>
            <a:r>
              <a:rPr lang="en-US" sz="1600" b="1" dirty="0">
                <a:solidFill>
                  <a:schemeClr val="bg1"/>
                </a:solidFill>
              </a:rPr>
              <a:t>MC offers 24 undergraduate and associate programs across three major fields: Management and Commerce, Society and Culture, and Information Technology, catering to both school leavers and working professionals. Its affiliations and commitment to quality education are underscored by national accreditation from the Oman Authority for Academic Accreditation and Quality Assurance of Education (OAAAQA).</a:t>
            </a:r>
          </a:p>
        </p:txBody>
      </p:sp>
    </p:spTree>
    <p:extLst>
      <p:ext uri="{BB962C8B-B14F-4D97-AF65-F5344CB8AC3E}">
        <p14:creationId xmlns:p14="http://schemas.microsoft.com/office/powerpoint/2010/main" val="10005343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0E43BEDF-423C-65DD-121D-2BCADBD597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275" y="-1696490"/>
            <a:ext cx="9963862" cy="9963862"/>
          </a:xfrm>
          <a:prstGeom prst="rect">
            <a:avLst/>
          </a:prstGeom>
        </p:spPr>
      </p:pic>
      <p:sp>
        <p:nvSpPr>
          <p:cNvPr id="2" name="object 2"/>
          <p:cNvSpPr/>
          <p:nvPr/>
        </p:nvSpPr>
        <p:spPr>
          <a:xfrm>
            <a:off x="1291" y="4493345"/>
            <a:ext cx="12190709" cy="2358556"/>
          </a:xfrm>
          <a:custGeom>
            <a:avLst/>
            <a:gdLst/>
            <a:ahLst/>
            <a:cxnLst/>
            <a:rect l="l" t="t" r="r" b="b"/>
            <a:pathLst>
              <a:path w="12171045" h="4797425">
                <a:moveTo>
                  <a:pt x="0" y="4797044"/>
                </a:moveTo>
                <a:lnTo>
                  <a:pt x="12170664" y="4797044"/>
                </a:lnTo>
                <a:lnTo>
                  <a:pt x="12170664" y="0"/>
                </a:lnTo>
                <a:lnTo>
                  <a:pt x="0" y="0"/>
                </a:lnTo>
                <a:lnTo>
                  <a:pt x="0" y="4797044"/>
                </a:lnTo>
                <a:close/>
              </a:path>
            </a:pathLst>
          </a:custGeom>
          <a:solidFill>
            <a:srgbClr val="214194"/>
          </a:solidFill>
        </p:spPr>
        <p:txBody>
          <a:bodyPr wrap="square" lIns="0" tIns="0" rIns="0" bIns="0" rtlCol="0"/>
          <a:lstStyle/>
          <a:p>
            <a:endParaRPr dirty="0"/>
          </a:p>
        </p:txBody>
      </p:sp>
      <p:sp>
        <p:nvSpPr>
          <p:cNvPr id="8" name="object 4"/>
          <p:cNvSpPr txBox="1"/>
          <p:nvPr/>
        </p:nvSpPr>
        <p:spPr>
          <a:xfrm>
            <a:off x="422787" y="4780055"/>
            <a:ext cx="11208773" cy="689291"/>
          </a:xfrm>
          <a:prstGeom prst="rect">
            <a:avLst/>
          </a:prstGeom>
        </p:spPr>
        <p:txBody>
          <a:bodyPr vert="horz" wrap="square" lIns="0" tIns="12065" rIns="0" bIns="0" rtlCol="0">
            <a:spAutoFit/>
          </a:bodyPr>
          <a:lstStyle/>
          <a:p>
            <a:pPr marL="33655" marR="5080" indent="-21590">
              <a:lnSpc>
                <a:spcPct val="100000"/>
              </a:lnSpc>
              <a:spcBef>
                <a:spcPts val="95"/>
              </a:spcBef>
            </a:pPr>
            <a:r>
              <a:rPr lang="ar-AE" sz="4400" spc="-10" dirty="0">
                <a:solidFill>
                  <a:schemeClr val="bg1"/>
                </a:solidFill>
                <a:latin typeface="Arial"/>
                <a:cs typeface="Arial"/>
              </a:rPr>
              <a:t>الخطة الاستراتيجية لكلية مزون للعام الدراسي 2024-2029</a:t>
            </a:r>
            <a:endParaRPr lang="en-US" sz="4400" spc="-10" dirty="0">
              <a:solidFill>
                <a:schemeClr val="bg1"/>
              </a:solidFill>
              <a:latin typeface="Arial"/>
              <a:cs typeface="Arial"/>
            </a:endParaRPr>
          </a:p>
        </p:txBody>
      </p:sp>
      <p:grpSp>
        <p:nvGrpSpPr>
          <p:cNvPr id="15" name="Group 14"/>
          <p:cNvGrpSpPr/>
          <p:nvPr/>
        </p:nvGrpSpPr>
        <p:grpSpPr>
          <a:xfrm>
            <a:off x="3421627" y="165277"/>
            <a:ext cx="8461628" cy="4328067"/>
            <a:chOff x="6905244" y="605381"/>
            <a:chExt cx="4119879" cy="3469004"/>
          </a:xfrm>
        </p:grpSpPr>
        <p:cxnSp>
          <p:nvCxnSpPr>
            <p:cNvPr id="12" name="Straight Connector 11"/>
            <p:cNvCxnSpPr/>
            <p:nvPr/>
          </p:nvCxnSpPr>
          <p:spPr>
            <a:xfrm>
              <a:off x="6905244" y="605381"/>
              <a:ext cx="4119879" cy="0"/>
            </a:xfrm>
            <a:prstGeom prst="line">
              <a:avLst/>
            </a:prstGeom>
            <a:ln>
              <a:solidFill>
                <a:srgbClr val="ED1B43"/>
              </a:solidFill>
            </a:ln>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a:xfrm>
              <a:off x="11025123" y="605381"/>
              <a:ext cx="0" cy="3469004"/>
            </a:xfrm>
            <a:prstGeom prst="line">
              <a:avLst/>
            </a:prstGeom>
            <a:ln>
              <a:solidFill>
                <a:srgbClr val="ED1B43"/>
              </a:solidFill>
            </a:ln>
          </p:spPr>
          <p:style>
            <a:lnRef idx="2">
              <a:schemeClr val="accent2"/>
            </a:lnRef>
            <a:fillRef idx="0">
              <a:schemeClr val="accent2"/>
            </a:fillRef>
            <a:effectRef idx="1">
              <a:schemeClr val="accent2"/>
            </a:effectRef>
            <a:fontRef idx="minor">
              <a:schemeClr val="tx1"/>
            </a:fontRef>
          </p:style>
        </p:cxnSp>
      </p:grpSp>
      <p:pic>
        <p:nvPicPr>
          <p:cNvPr id="3" name="رسم 2">
            <a:extLst>
              <a:ext uri="{FF2B5EF4-FFF2-40B4-BE49-F238E27FC236}">
                <a16:creationId xmlns:a16="http://schemas.microsoft.com/office/drawing/2014/main" id="{7A556F02-7BFE-B16C-C638-C6FC687098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1839" y="198778"/>
            <a:ext cx="938535" cy="784447"/>
          </a:xfrm>
          <a:prstGeom prst="rect">
            <a:avLst/>
          </a:prstGeom>
        </p:spPr>
      </p:pic>
      <p:sp>
        <p:nvSpPr>
          <p:cNvPr id="5" name="مربع نص 4">
            <a:extLst>
              <a:ext uri="{FF2B5EF4-FFF2-40B4-BE49-F238E27FC236}">
                <a16:creationId xmlns:a16="http://schemas.microsoft.com/office/drawing/2014/main" id="{CD2271E5-2BD6-87E1-231F-82EF1C45A705}"/>
              </a:ext>
            </a:extLst>
          </p:cNvPr>
          <p:cNvSpPr txBox="1"/>
          <p:nvPr/>
        </p:nvSpPr>
        <p:spPr>
          <a:xfrm>
            <a:off x="1317525" y="5426478"/>
            <a:ext cx="10068236" cy="523220"/>
          </a:xfrm>
          <a:prstGeom prst="rect">
            <a:avLst/>
          </a:prstGeom>
          <a:noFill/>
        </p:spPr>
        <p:txBody>
          <a:bodyPr wrap="square">
            <a:spAutoFit/>
          </a:bodyPr>
          <a:lstStyle/>
          <a:p>
            <a:pPr marL="33655" marR="5080" indent="-21590" algn="l">
              <a:lnSpc>
                <a:spcPct val="100000"/>
              </a:lnSpc>
              <a:spcBef>
                <a:spcPts val="95"/>
              </a:spcBef>
            </a:pPr>
            <a:r>
              <a:rPr lang="en-IN" sz="2800" spc="-10" dirty="0">
                <a:solidFill>
                  <a:schemeClr val="bg1"/>
                </a:solidFill>
                <a:latin typeface="Arial"/>
                <a:cs typeface="Arial"/>
              </a:rPr>
              <a:t>Mazoon College</a:t>
            </a:r>
            <a:r>
              <a:rPr lang="en-US" sz="2800" spc="-10" dirty="0">
                <a:solidFill>
                  <a:schemeClr val="bg1"/>
                </a:solidFill>
                <a:latin typeface="Arial"/>
                <a:cs typeface="Arial"/>
              </a:rPr>
              <a:t>’s</a:t>
            </a:r>
            <a:r>
              <a:rPr lang="en-IN" sz="2800" spc="-10" dirty="0">
                <a:solidFill>
                  <a:schemeClr val="bg1"/>
                </a:solidFill>
                <a:latin typeface="Arial"/>
                <a:cs typeface="Arial"/>
              </a:rPr>
              <a:t> Strategic Plan for </a:t>
            </a:r>
            <a:r>
              <a:rPr lang="en-US" sz="2800" spc="-10" dirty="0">
                <a:solidFill>
                  <a:schemeClr val="bg1"/>
                </a:solidFill>
                <a:latin typeface="Arial"/>
                <a:cs typeface="Arial"/>
              </a:rPr>
              <a:t>Academic Year 2024-2029</a:t>
            </a:r>
          </a:p>
        </p:txBody>
      </p:sp>
    </p:spTree>
    <p:extLst>
      <p:ext uri="{BB962C8B-B14F-4D97-AF65-F5344CB8AC3E}">
        <p14:creationId xmlns:p14="http://schemas.microsoft.com/office/powerpoint/2010/main" val="138306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6">
            <a:extLst>
              <a:ext uri="{FF2B5EF4-FFF2-40B4-BE49-F238E27FC236}">
                <a16:creationId xmlns:a16="http://schemas.microsoft.com/office/drawing/2014/main" id="{73C07F8A-4B98-4375-CCD0-940B1D2BCEF7}"/>
              </a:ext>
            </a:extLst>
          </p:cNvPr>
          <p:cNvSpPr/>
          <p:nvPr/>
        </p:nvSpPr>
        <p:spPr bwMode="gray">
          <a:xfrm>
            <a:off x="324976" y="1482553"/>
            <a:ext cx="5771024" cy="4652776"/>
          </a:xfrm>
          <a:prstGeom prst="rect">
            <a:avLst/>
          </a:prstGeom>
          <a:solidFill>
            <a:schemeClr val="bg1">
              <a:lumMod val="95000"/>
              <a:alpha val="70000"/>
            </a:schemeClr>
          </a:solidFill>
          <a:ln w="19050" algn="ctr">
            <a:noFill/>
            <a:miter lim="800000"/>
            <a:headEnd/>
            <a:tailEnd/>
          </a:ln>
        </p:spPr>
        <p:txBody>
          <a:bodyPr wrap="square" lIns="88900" tIns="88900" rIns="88900" bIns="88900" rtlCol="0" anchor="t"/>
          <a:lstStyle/>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algn="ctr">
              <a:lnSpc>
                <a:spcPct val="106000"/>
              </a:lnSpc>
              <a:defRPr/>
            </a:pPr>
            <a:endParaRPr lang="en-US" sz="1200" dirty="0"/>
          </a:p>
          <a:p>
            <a:pPr algn="ctr">
              <a:lnSpc>
                <a:spcPct val="106000"/>
              </a:lnSpc>
              <a:defRPr/>
            </a:pPr>
            <a:endParaRPr lang="en-US" sz="1200" dirty="0"/>
          </a:p>
        </p:txBody>
      </p:sp>
      <p:sp>
        <p:nvSpPr>
          <p:cNvPr id="8" name="Rectangle 76">
            <a:extLst>
              <a:ext uri="{FF2B5EF4-FFF2-40B4-BE49-F238E27FC236}">
                <a16:creationId xmlns:a16="http://schemas.microsoft.com/office/drawing/2014/main" id="{95711093-35E8-90FA-1867-8DA5EBBA3928}"/>
              </a:ext>
            </a:extLst>
          </p:cNvPr>
          <p:cNvSpPr/>
          <p:nvPr/>
        </p:nvSpPr>
        <p:spPr bwMode="gray">
          <a:xfrm>
            <a:off x="6293179" y="1482553"/>
            <a:ext cx="5771024" cy="4652776"/>
          </a:xfrm>
          <a:prstGeom prst="rect">
            <a:avLst/>
          </a:prstGeom>
          <a:solidFill>
            <a:schemeClr val="bg1">
              <a:lumMod val="95000"/>
              <a:alpha val="70000"/>
            </a:schemeClr>
          </a:solidFill>
          <a:ln w="19050" algn="ctr">
            <a:noFill/>
            <a:miter lim="800000"/>
            <a:headEnd/>
            <a:tailEnd/>
          </a:ln>
        </p:spPr>
        <p:txBody>
          <a:bodyPr wrap="square" lIns="88900" tIns="88900" rIns="88900" bIns="88900" rtlCol="0" anchor="t"/>
          <a:lstStyle/>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algn="ctr">
              <a:lnSpc>
                <a:spcPct val="106000"/>
              </a:lnSpc>
              <a:defRPr/>
            </a:pPr>
            <a:endParaRPr lang="en-US" sz="1200" dirty="0"/>
          </a:p>
          <a:p>
            <a:pPr algn="ctr">
              <a:lnSpc>
                <a:spcPct val="106000"/>
              </a:lnSpc>
              <a:defRPr/>
            </a:pPr>
            <a:endParaRPr lang="en-US" sz="1200" dirty="0"/>
          </a:p>
        </p:txBody>
      </p:sp>
      <p:sp>
        <p:nvSpPr>
          <p:cNvPr id="2" name="عنصر نائب للنص 1">
            <a:extLst>
              <a:ext uri="{FF2B5EF4-FFF2-40B4-BE49-F238E27FC236}">
                <a16:creationId xmlns:a16="http://schemas.microsoft.com/office/drawing/2014/main" id="{DE00AD1B-ED05-81F3-7708-8BD81860317A}"/>
              </a:ext>
            </a:extLst>
          </p:cNvPr>
          <p:cNvSpPr>
            <a:spLocks noGrp="1"/>
          </p:cNvSpPr>
          <p:nvPr>
            <p:ph type="body" sz="quarter" idx="10"/>
          </p:nvPr>
        </p:nvSpPr>
        <p:spPr/>
        <p:txBody>
          <a:bodyPr/>
          <a:lstStyle/>
          <a:p>
            <a:endParaRPr lang="en-US"/>
          </a:p>
        </p:txBody>
      </p:sp>
      <p:sp>
        <p:nvSpPr>
          <p:cNvPr id="3" name="مربع نص 2">
            <a:extLst>
              <a:ext uri="{FF2B5EF4-FFF2-40B4-BE49-F238E27FC236}">
                <a16:creationId xmlns:a16="http://schemas.microsoft.com/office/drawing/2014/main" id="{9B79755B-C0D6-24E7-8157-7652331FCC73}"/>
              </a:ext>
            </a:extLst>
          </p:cNvPr>
          <p:cNvSpPr txBox="1"/>
          <p:nvPr/>
        </p:nvSpPr>
        <p:spPr>
          <a:xfrm>
            <a:off x="6548284" y="1801706"/>
            <a:ext cx="5446559" cy="3477875"/>
          </a:xfrm>
          <a:prstGeom prst="rect">
            <a:avLst/>
          </a:prstGeom>
          <a:noFill/>
        </p:spPr>
        <p:txBody>
          <a:bodyPr wrap="square" rtlCol="0">
            <a:spAutoFit/>
          </a:bodyPr>
          <a:lstStyle/>
          <a:p>
            <a:pPr marL="342900" indent="-342900" algn="justLow">
              <a:spcAft>
                <a:spcPts val="800"/>
              </a:spcAft>
              <a:buSzPts val="1000"/>
              <a:buFont typeface="Symbol" panose="05050102010706020507" pitchFamily="18" charset="2"/>
              <a:buChar char=""/>
              <a:tabLst>
                <a:tab pos="457200" algn="l"/>
              </a:tabLst>
            </a:pPr>
            <a:r>
              <a:rPr lang="ar-AE" sz="2000" b="1" kern="100" dirty="0">
                <a:solidFill>
                  <a:srgbClr val="214194"/>
                </a:solidFill>
                <a:latin typeface="Calibri" panose="020F0502020204030204" pitchFamily="34" charset="0"/>
                <a:ea typeface="Calibri" panose="020F0502020204030204" pitchFamily="34" charset="0"/>
              </a:rPr>
              <a:t>الأولوية الاستراتيجية الأولى: </a:t>
            </a:r>
            <a:r>
              <a:rPr lang="ar-AE" sz="2000" b="1" kern="100" dirty="0">
                <a:latin typeface="Calibri" panose="020F0502020204030204" pitchFamily="34" charset="0"/>
                <a:ea typeface="Calibri" panose="020F0502020204030204" pitchFamily="34" charset="0"/>
              </a:rPr>
              <a:t>الاستدامة</a:t>
            </a:r>
            <a:r>
              <a:rPr lang="en-US" sz="2000" b="1" kern="100" dirty="0">
                <a:latin typeface="Calibri" panose="020F0502020204030204" pitchFamily="34" charset="0"/>
                <a:ea typeface="Calibri" panose="020F0502020204030204" pitchFamily="34" charset="0"/>
              </a:rPr>
              <a:t> </a:t>
            </a:r>
            <a:r>
              <a:rPr lang="ar-OM" sz="2000" b="1" kern="100" dirty="0">
                <a:latin typeface="Calibri" panose="020F0502020204030204" pitchFamily="34" charset="0"/>
                <a:ea typeface="Calibri" panose="020F0502020204030204" pitchFamily="34" charset="0"/>
              </a:rPr>
              <a:t>المؤسسية</a:t>
            </a:r>
            <a:r>
              <a:rPr lang="ar-AE" sz="2000" b="1" kern="100" dirty="0">
                <a:latin typeface="Calibri" panose="020F0502020204030204" pitchFamily="34" charset="0"/>
                <a:ea typeface="Calibri" panose="020F0502020204030204" pitchFamily="34" charset="0"/>
              </a:rPr>
              <a:t> والنمو</a:t>
            </a:r>
            <a:endParaRPr lang="ar-OM" sz="2000" b="1" kern="100" dirty="0">
              <a:latin typeface="Calibri" panose="020F0502020204030204" pitchFamily="34" charset="0"/>
              <a:ea typeface="Calibri" panose="020F0502020204030204" pitchFamily="34" charset="0"/>
            </a:endParaRPr>
          </a:p>
          <a:p>
            <a:pPr marL="342900" indent="-342900" algn="justLow">
              <a:spcAft>
                <a:spcPts val="800"/>
              </a:spcAft>
              <a:buSzPts val="1000"/>
              <a:buFont typeface="Symbol" panose="05050102010706020507" pitchFamily="18" charset="2"/>
              <a:buChar char=""/>
              <a:tabLst>
                <a:tab pos="457200" algn="l"/>
              </a:tabLst>
            </a:pPr>
            <a:r>
              <a:rPr lang="ar-AE" sz="2000" b="1" kern="100" dirty="0">
                <a:solidFill>
                  <a:srgbClr val="C00000"/>
                </a:solidFill>
                <a:latin typeface="Calibri" panose="020F0502020204030204" pitchFamily="34" charset="0"/>
                <a:ea typeface="Calibri" panose="020F0502020204030204" pitchFamily="34" charset="0"/>
              </a:rPr>
              <a:t> </a:t>
            </a:r>
            <a:r>
              <a:rPr lang="ar-AE" sz="2000" b="1" kern="100" dirty="0">
                <a:solidFill>
                  <a:srgbClr val="214194"/>
                </a:solidFill>
                <a:latin typeface="Calibri" panose="020F0502020204030204" pitchFamily="34" charset="0"/>
                <a:ea typeface="Calibri" panose="020F0502020204030204" pitchFamily="34" charset="0"/>
              </a:rPr>
              <a:t>الأولوية الاستراتيجية الثانية: </a:t>
            </a:r>
            <a:r>
              <a:rPr lang="ar-AE" sz="2000" b="1" kern="100" dirty="0">
                <a:latin typeface="Calibri" panose="020F0502020204030204" pitchFamily="34" charset="0"/>
                <a:ea typeface="Calibri" panose="020F0502020204030204" pitchFamily="34" charset="0"/>
              </a:rPr>
              <a:t>التميز الأكاديمي</a:t>
            </a:r>
          </a:p>
          <a:p>
            <a:pPr marL="342900" indent="-342900" algn="justLow">
              <a:spcAft>
                <a:spcPts val="800"/>
              </a:spcAft>
              <a:buSzPts val="1000"/>
              <a:buFont typeface="Symbol" panose="05050102010706020507" pitchFamily="18" charset="2"/>
              <a:buChar char=""/>
              <a:tabLst>
                <a:tab pos="457200" algn="l"/>
              </a:tabLst>
            </a:pPr>
            <a:r>
              <a:rPr lang="ar-AE" sz="2000" b="1" kern="100" dirty="0">
                <a:solidFill>
                  <a:srgbClr val="214194"/>
                </a:solidFill>
                <a:latin typeface="Calibri" panose="020F0502020204030204" pitchFamily="34" charset="0"/>
                <a:ea typeface="Calibri" panose="020F0502020204030204" pitchFamily="34" charset="0"/>
              </a:rPr>
              <a:t>الأولوية الاستراتيجية الثالثة: </a:t>
            </a:r>
            <a:r>
              <a:rPr lang="ar-AE" sz="2000" b="1" kern="100" dirty="0">
                <a:latin typeface="Calibri" panose="020F0502020204030204" pitchFamily="34" charset="0"/>
                <a:ea typeface="Calibri" panose="020F0502020204030204" pitchFamily="34" charset="0"/>
              </a:rPr>
              <a:t>البحث والابتكار</a:t>
            </a:r>
          </a:p>
          <a:p>
            <a:pPr marL="342900" indent="-342900" algn="justLow">
              <a:spcAft>
                <a:spcPts val="800"/>
              </a:spcAft>
              <a:buSzPts val="1000"/>
              <a:buFont typeface="Symbol" panose="05050102010706020507" pitchFamily="18" charset="2"/>
              <a:buChar char=""/>
              <a:tabLst>
                <a:tab pos="457200" algn="l"/>
              </a:tabLst>
            </a:pPr>
            <a:r>
              <a:rPr lang="ar-AE" sz="2000" b="1" kern="100" dirty="0">
                <a:solidFill>
                  <a:srgbClr val="214194"/>
                </a:solidFill>
                <a:latin typeface="Calibri" panose="020F0502020204030204" pitchFamily="34" charset="0"/>
                <a:ea typeface="Calibri" panose="020F0502020204030204" pitchFamily="34" charset="0"/>
              </a:rPr>
              <a:t>الأولوية الاستراتيجية الرابعة: </a:t>
            </a:r>
            <a:r>
              <a:rPr lang="ar-AE" sz="2000" b="1" kern="100" dirty="0">
                <a:latin typeface="Calibri" panose="020F0502020204030204" pitchFamily="34" charset="0"/>
                <a:ea typeface="Calibri" panose="020F0502020204030204" pitchFamily="34" charset="0"/>
              </a:rPr>
              <a:t>تطوير الطلاب والدعم الأكاديمي</a:t>
            </a:r>
          </a:p>
          <a:p>
            <a:pPr marL="342900" indent="-342900" algn="justLow">
              <a:spcAft>
                <a:spcPts val="800"/>
              </a:spcAft>
              <a:buSzPts val="1000"/>
              <a:buFont typeface="Symbol" panose="05050102010706020507" pitchFamily="18" charset="2"/>
              <a:buChar char=""/>
              <a:tabLst>
                <a:tab pos="457200" algn="l"/>
              </a:tabLst>
            </a:pPr>
            <a:r>
              <a:rPr lang="ar-AE" sz="2000" b="1" kern="100" dirty="0">
                <a:solidFill>
                  <a:srgbClr val="214194"/>
                </a:solidFill>
                <a:latin typeface="Calibri" panose="020F0502020204030204" pitchFamily="34" charset="0"/>
                <a:ea typeface="Calibri" panose="020F0502020204030204" pitchFamily="34" charset="0"/>
              </a:rPr>
              <a:t>الأولوية الاستراتيجية الخامسة: </a:t>
            </a:r>
            <a:r>
              <a:rPr lang="ar-AE" sz="2000" b="1" kern="100" dirty="0">
                <a:latin typeface="Calibri" panose="020F0502020204030204" pitchFamily="34" charset="0"/>
                <a:ea typeface="Calibri" panose="020F0502020204030204" pitchFamily="34" charset="0"/>
              </a:rPr>
              <a:t>تطوير أعضاء هيئة التدريس والموظفين لتحقيق التميز المؤسسي</a:t>
            </a:r>
          </a:p>
          <a:p>
            <a:pPr marL="342900" indent="-342900" algn="justLow">
              <a:spcAft>
                <a:spcPts val="800"/>
              </a:spcAft>
              <a:buSzPts val="1000"/>
              <a:buFont typeface="Symbol" panose="05050102010706020507" pitchFamily="18" charset="2"/>
              <a:buChar char=""/>
              <a:tabLst>
                <a:tab pos="457200" algn="l"/>
              </a:tabLst>
            </a:pPr>
            <a:r>
              <a:rPr lang="ar-AE" sz="2000" b="1" kern="100" dirty="0">
                <a:solidFill>
                  <a:srgbClr val="214194"/>
                </a:solidFill>
                <a:latin typeface="Calibri" panose="020F0502020204030204" pitchFamily="34" charset="0"/>
                <a:ea typeface="Calibri" panose="020F0502020204030204" pitchFamily="34" charset="0"/>
              </a:rPr>
              <a:t>الأولوية الاستراتيجية السادسة: </a:t>
            </a:r>
            <a:r>
              <a:rPr lang="ar-AE" sz="2000" b="1" kern="100" dirty="0">
                <a:latin typeface="Calibri" panose="020F0502020204030204" pitchFamily="34" charset="0"/>
                <a:ea typeface="Calibri" panose="020F0502020204030204" pitchFamily="34" charset="0"/>
              </a:rPr>
              <a:t>المشاركة الخارجية</a:t>
            </a:r>
            <a:endParaRPr lang="en-US" sz="2000" b="1" kern="100" dirty="0">
              <a:latin typeface="Calibri" panose="020F0502020204030204" pitchFamily="34" charset="0"/>
              <a:ea typeface="Calibri" panose="020F0502020204030204" pitchFamily="34" charset="0"/>
            </a:endParaRPr>
          </a:p>
          <a:p>
            <a:pPr lvl="0" algn="justLow">
              <a:spcAft>
                <a:spcPts val="800"/>
              </a:spcAft>
              <a:buSzPts val="1000"/>
              <a:tabLst>
                <a:tab pos="457200" algn="l"/>
              </a:tabLst>
            </a:pPr>
            <a:endParaRPr lang="en-US" sz="2000" b="1" dirty="0"/>
          </a:p>
        </p:txBody>
      </p:sp>
      <p:pic>
        <p:nvPicPr>
          <p:cNvPr id="5" name="رسم 4">
            <a:extLst>
              <a:ext uri="{FF2B5EF4-FFF2-40B4-BE49-F238E27FC236}">
                <a16:creationId xmlns:a16="http://schemas.microsoft.com/office/drawing/2014/main" id="{57CADC93-9A34-C985-9F08-5874117340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39" y="198778"/>
            <a:ext cx="938535" cy="784447"/>
          </a:xfrm>
          <a:prstGeom prst="rect">
            <a:avLst/>
          </a:prstGeom>
        </p:spPr>
      </p:pic>
      <p:sp>
        <p:nvSpPr>
          <p:cNvPr id="7" name="مربع نص 6">
            <a:extLst>
              <a:ext uri="{FF2B5EF4-FFF2-40B4-BE49-F238E27FC236}">
                <a16:creationId xmlns:a16="http://schemas.microsoft.com/office/drawing/2014/main" id="{6CF5BEA6-2621-2184-9B8E-91245E482C03}"/>
              </a:ext>
            </a:extLst>
          </p:cNvPr>
          <p:cNvSpPr txBox="1"/>
          <p:nvPr/>
        </p:nvSpPr>
        <p:spPr>
          <a:xfrm>
            <a:off x="324976" y="1801706"/>
            <a:ext cx="5624072" cy="3375283"/>
          </a:xfrm>
          <a:prstGeom prst="rect">
            <a:avLst/>
          </a:prstGeom>
          <a:noFill/>
        </p:spPr>
        <p:txBody>
          <a:bodyPr wrap="square" rtlCol="0">
            <a:spAutoFit/>
          </a:bodyPr>
          <a:lstStyle/>
          <a:p>
            <a:pPr marL="342900" indent="-342900" algn="l" rtl="0">
              <a:spcAft>
                <a:spcPts val="800"/>
              </a:spcAft>
              <a:buSzPts val="1000"/>
              <a:buFont typeface="Symbol" panose="05050102010706020507" pitchFamily="18" charset="2"/>
              <a:buChar char=""/>
              <a:tabLst>
                <a:tab pos="457200" algn="l"/>
              </a:tabLst>
            </a:pPr>
            <a:r>
              <a:rPr lang="en-US" sz="2000" b="1" kern="100" dirty="0">
                <a:solidFill>
                  <a:srgbClr val="214194"/>
                </a:solidFill>
                <a:latin typeface="Calibri" panose="020F0502020204030204" pitchFamily="34" charset="0"/>
                <a:ea typeface="Calibri" panose="020F0502020204030204" pitchFamily="34" charset="0"/>
              </a:rPr>
              <a:t>Strategic Priority One: </a:t>
            </a:r>
            <a:r>
              <a:rPr lang="en-US" b="1" kern="100" dirty="0">
                <a:latin typeface="Calibri" panose="020F0502020204030204" pitchFamily="34" charset="0"/>
                <a:ea typeface="Calibri" panose="020F0502020204030204" pitchFamily="34" charset="0"/>
              </a:rPr>
              <a:t>Institutional Sustainability and Growth</a:t>
            </a:r>
            <a:endParaRPr lang="ar-AE" b="1" kern="100" dirty="0">
              <a:latin typeface="Calibri" panose="020F0502020204030204" pitchFamily="34" charset="0"/>
              <a:ea typeface="Calibri" panose="020F0502020204030204" pitchFamily="34" charset="0"/>
            </a:endParaRPr>
          </a:p>
          <a:p>
            <a:pPr marL="342900" indent="-342900" algn="l" rtl="0">
              <a:spcAft>
                <a:spcPts val="800"/>
              </a:spcAft>
              <a:buSzPts val="1000"/>
              <a:buFont typeface="Symbol" panose="05050102010706020507" pitchFamily="18" charset="2"/>
              <a:buChar char=""/>
              <a:tabLst>
                <a:tab pos="457200" algn="l"/>
              </a:tabLst>
            </a:pPr>
            <a:r>
              <a:rPr lang="en-US" sz="2000" b="1" kern="100" dirty="0">
                <a:solidFill>
                  <a:srgbClr val="214194"/>
                </a:solidFill>
                <a:latin typeface="Calibri" panose="020F0502020204030204" pitchFamily="34" charset="0"/>
                <a:ea typeface="Calibri" panose="020F0502020204030204" pitchFamily="34" charset="0"/>
              </a:rPr>
              <a:t>Strategic Priority Two: </a:t>
            </a:r>
            <a:r>
              <a:rPr lang="en-US" b="1" kern="100" dirty="0">
                <a:latin typeface="Calibri" panose="020F0502020204030204" pitchFamily="34" charset="0"/>
                <a:ea typeface="Calibri" panose="020F0502020204030204" pitchFamily="34" charset="0"/>
              </a:rPr>
              <a:t>Academic Excellence</a:t>
            </a:r>
          </a:p>
          <a:p>
            <a:pPr marL="342900" indent="-342900" algn="l" rtl="0">
              <a:spcAft>
                <a:spcPts val="800"/>
              </a:spcAft>
              <a:buSzPts val="1000"/>
              <a:buFont typeface="Symbol" panose="05050102010706020507" pitchFamily="18" charset="2"/>
              <a:buChar char=""/>
              <a:tabLst>
                <a:tab pos="457200" algn="l"/>
              </a:tabLst>
            </a:pPr>
            <a:r>
              <a:rPr lang="en-US" sz="2000" b="1" kern="100" dirty="0">
                <a:solidFill>
                  <a:srgbClr val="214194"/>
                </a:solidFill>
                <a:latin typeface="Calibri" panose="020F0502020204030204" pitchFamily="34" charset="0"/>
                <a:ea typeface="Calibri" panose="020F0502020204030204" pitchFamily="34" charset="0"/>
              </a:rPr>
              <a:t>Strategic Priority Three: </a:t>
            </a:r>
            <a:r>
              <a:rPr lang="en-US" b="1" kern="100" dirty="0">
                <a:latin typeface="Calibri" panose="020F0502020204030204" pitchFamily="34" charset="0"/>
                <a:ea typeface="Calibri" panose="020F0502020204030204" pitchFamily="34" charset="0"/>
              </a:rPr>
              <a:t>Research and Innovation</a:t>
            </a:r>
            <a:endParaRPr lang="ar-AE" b="1" kern="100" dirty="0">
              <a:latin typeface="Calibri" panose="020F0502020204030204" pitchFamily="34" charset="0"/>
              <a:ea typeface="Calibri" panose="020F0502020204030204" pitchFamily="34" charset="0"/>
            </a:endParaRPr>
          </a:p>
          <a:p>
            <a:pPr marL="342900" indent="-342900" algn="l" rtl="0">
              <a:spcAft>
                <a:spcPts val="800"/>
              </a:spcAft>
              <a:buSzPts val="1000"/>
              <a:buFont typeface="Symbol" panose="05050102010706020507" pitchFamily="18" charset="2"/>
              <a:buChar char=""/>
              <a:tabLst>
                <a:tab pos="457200" algn="l"/>
              </a:tabLst>
            </a:pPr>
            <a:r>
              <a:rPr lang="en-US" sz="2000" b="1" kern="100" dirty="0">
                <a:solidFill>
                  <a:srgbClr val="214194"/>
                </a:solidFill>
                <a:latin typeface="Calibri" panose="020F0502020204030204" pitchFamily="34" charset="0"/>
                <a:ea typeface="Calibri" panose="020F0502020204030204" pitchFamily="34" charset="0"/>
              </a:rPr>
              <a:t>Strategic Priority Four: </a:t>
            </a:r>
            <a:r>
              <a:rPr lang="en-US" b="1" kern="100" dirty="0">
                <a:latin typeface="Calibri" panose="020F0502020204030204" pitchFamily="34" charset="0"/>
                <a:ea typeface="Calibri" panose="020F0502020204030204" pitchFamily="34" charset="0"/>
              </a:rPr>
              <a:t>Student Development, and Academic Support</a:t>
            </a:r>
            <a:endParaRPr lang="ar-AE" b="1" kern="100" dirty="0">
              <a:latin typeface="Calibri" panose="020F0502020204030204" pitchFamily="34" charset="0"/>
              <a:ea typeface="Calibri" panose="020F0502020204030204" pitchFamily="34" charset="0"/>
            </a:endParaRPr>
          </a:p>
          <a:p>
            <a:pPr marL="342900" indent="-342900" algn="l" rtl="0">
              <a:spcAft>
                <a:spcPts val="800"/>
              </a:spcAft>
              <a:buSzPts val="1000"/>
              <a:buFont typeface="Symbol" panose="05050102010706020507" pitchFamily="18" charset="2"/>
              <a:buChar char=""/>
              <a:tabLst>
                <a:tab pos="457200" algn="l"/>
              </a:tabLst>
            </a:pPr>
            <a:r>
              <a:rPr lang="en-US" sz="2000" b="1" kern="100" dirty="0">
                <a:solidFill>
                  <a:srgbClr val="214194"/>
                </a:solidFill>
                <a:latin typeface="Calibri" panose="020F0502020204030204" pitchFamily="34" charset="0"/>
                <a:ea typeface="Calibri" panose="020F0502020204030204" pitchFamily="34" charset="0"/>
              </a:rPr>
              <a:t>Strategic Priority Five: </a:t>
            </a:r>
            <a:r>
              <a:rPr lang="en-US" b="1" kern="100" dirty="0">
                <a:latin typeface="Calibri" panose="020F0502020204030204" pitchFamily="34" charset="0"/>
                <a:ea typeface="Calibri" panose="020F0502020204030204" pitchFamily="34" charset="0"/>
              </a:rPr>
              <a:t>Faculty and Staff development for Institutional Excellence</a:t>
            </a:r>
            <a:endParaRPr lang="ar-AE" b="1" kern="100" dirty="0">
              <a:latin typeface="Calibri" panose="020F0502020204030204" pitchFamily="34" charset="0"/>
              <a:ea typeface="Calibri" panose="020F0502020204030204" pitchFamily="34" charset="0"/>
            </a:endParaRPr>
          </a:p>
          <a:p>
            <a:pPr marL="342900" indent="-342900" algn="l" rtl="0">
              <a:spcAft>
                <a:spcPts val="800"/>
              </a:spcAft>
              <a:buSzPts val="1000"/>
              <a:buFont typeface="Symbol" panose="05050102010706020507" pitchFamily="18" charset="2"/>
              <a:buChar char=""/>
              <a:tabLst>
                <a:tab pos="457200" algn="l"/>
              </a:tabLst>
            </a:pPr>
            <a:r>
              <a:rPr lang="en-US" sz="2000" b="1" kern="100" dirty="0">
                <a:solidFill>
                  <a:srgbClr val="214194"/>
                </a:solidFill>
                <a:latin typeface="Calibri" panose="020F0502020204030204" pitchFamily="34" charset="0"/>
                <a:ea typeface="Calibri" panose="020F0502020204030204" pitchFamily="34" charset="0"/>
              </a:rPr>
              <a:t>Strategic Priority Six: </a:t>
            </a:r>
            <a:r>
              <a:rPr lang="en-US" b="1" kern="100" dirty="0">
                <a:latin typeface="Calibri" panose="020F0502020204030204" pitchFamily="34" charset="0"/>
                <a:ea typeface="Calibri" panose="020F0502020204030204" pitchFamily="34" charset="0"/>
              </a:rPr>
              <a:t>External Engagement</a:t>
            </a:r>
          </a:p>
        </p:txBody>
      </p:sp>
    </p:spTree>
    <p:extLst>
      <p:ext uri="{BB962C8B-B14F-4D97-AF65-F5344CB8AC3E}">
        <p14:creationId xmlns:p14="http://schemas.microsoft.com/office/powerpoint/2010/main" val="341741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6">
            <a:extLst>
              <a:ext uri="{FF2B5EF4-FFF2-40B4-BE49-F238E27FC236}">
                <a16:creationId xmlns:a16="http://schemas.microsoft.com/office/drawing/2014/main" id="{9736D2B6-D249-20C4-A975-57DB0E1C9860}"/>
              </a:ext>
            </a:extLst>
          </p:cNvPr>
          <p:cNvSpPr/>
          <p:nvPr/>
        </p:nvSpPr>
        <p:spPr bwMode="gray">
          <a:xfrm>
            <a:off x="324976" y="1482553"/>
            <a:ext cx="5771024" cy="4652776"/>
          </a:xfrm>
          <a:prstGeom prst="rect">
            <a:avLst/>
          </a:prstGeom>
          <a:solidFill>
            <a:schemeClr val="bg1">
              <a:lumMod val="95000"/>
              <a:alpha val="70000"/>
            </a:schemeClr>
          </a:solidFill>
          <a:ln w="19050" algn="ctr">
            <a:noFill/>
            <a:miter lim="800000"/>
            <a:headEnd/>
            <a:tailEnd/>
          </a:ln>
        </p:spPr>
        <p:txBody>
          <a:bodyPr wrap="square" lIns="88900" tIns="88900" rIns="88900" bIns="88900" rtlCol="0" anchor="t"/>
          <a:lstStyle/>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algn="ctr">
              <a:lnSpc>
                <a:spcPct val="106000"/>
              </a:lnSpc>
              <a:defRPr/>
            </a:pPr>
            <a:endParaRPr lang="en-US" sz="1200" dirty="0"/>
          </a:p>
          <a:p>
            <a:pPr algn="ctr">
              <a:lnSpc>
                <a:spcPct val="106000"/>
              </a:lnSpc>
              <a:defRPr/>
            </a:pPr>
            <a:endParaRPr lang="en-US" sz="1200" dirty="0"/>
          </a:p>
        </p:txBody>
      </p:sp>
      <p:sp>
        <p:nvSpPr>
          <p:cNvPr id="8" name="Rectangle 76">
            <a:extLst>
              <a:ext uri="{FF2B5EF4-FFF2-40B4-BE49-F238E27FC236}">
                <a16:creationId xmlns:a16="http://schemas.microsoft.com/office/drawing/2014/main" id="{429BDC22-74D6-24F1-04AC-0DC4F959B174}"/>
              </a:ext>
            </a:extLst>
          </p:cNvPr>
          <p:cNvSpPr/>
          <p:nvPr/>
        </p:nvSpPr>
        <p:spPr bwMode="gray">
          <a:xfrm>
            <a:off x="6293179" y="1482553"/>
            <a:ext cx="5771024" cy="4652776"/>
          </a:xfrm>
          <a:prstGeom prst="rect">
            <a:avLst/>
          </a:prstGeom>
          <a:solidFill>
            <a:schemeClr val="bg1">
              <a:lumMod val="95000"/>
              <a:alpha val="70000"/>
            </a:schemeClr>
          </a:solidFill>
          <a:ln w="19050" algn="ctr">
            <a:noFill/>
            <a:miter lim="800000"/>
            <a:headEnd/>
            <a:tailEnd/>
          </a:ln>
        </p:spPr>
        <p:txBody>
          <a:bodyPr wrap="square" lIns="88900" tIns="88900" rIns="88900" bIns="88900" rtlCol="0" anchor="t"/>
          <a:lstStyle/>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algn="ctr">
              <a:lnSpc>
                <a:spcPct val="106000"/>
              </a:lnSpc>
              <a:defRPr/>
            </a:pPr>
            <a:endParaRPr lang="en-US" sz="1200" dirty="0"/>
          </a:p>
          <a:p>
            <a:pPr algn="ctr">
              <a:lnSpc>
                <a:spcPct val="106000"/>
              </a:lnSpc>
              <a:defRPr/>
            </a:pPr>
            <a:endParaRPr lang="en-US" sz="1200" dirty="0"/>
          </a:p>
        </p:txBody>
      </p:sp>
      <p:sp>
        <p:nvSpPr>
          <p:cNvPr id="4" name="TextBox 3">
            <a:extLst>
              <a:ext uri="{FF2B5EF4-FFF2-40B4-BE49-F238E27FC236}">
                <a16:creationId xmlns:a16="http://schemas.microsoft.com/office/drawing/2014/main" id="{C55B4A89-1D1F-C744-B9CF-319EBD8D2925}"/>
              </a:ext>
            </a:extLst>
          </p:cNvPr>
          <p:cNvSpPr txBox="1"/>
          <p:nvPr/>
        </p:nvSpPr>
        <p:spPr>
          <a:xfrm>
            <a:off x="8943126" y="1554271"/>
            <a:ext cx="2798283" cy="625428"/>
          </a:xfrm>
          <a:prstGeom prst="rect">
            <a:avLst/>
          </a:prstGeom>
          <a:noFill/>
        </p:spPr>
        <p:txBody>
          <a:bodyPr wrap="square" lIns="0" tIns="0" rIns="0" bIns="0" rtlCol="0">
            <a:spAutoFit/>
          </a:bodyPr>
          <a:lstStyle/>
          <a:p>
            <a:pPr>
              <a:lnSpc>
                <a:spcPct val="107000"/>
              </a:lnSpc>
              <a:spcAft>
                <a:spcPts val="800"/>
              </a:spcAft>
            </a:pPr>
            <a:r>
              <a:rPr lang="ar-AE" sz="4000" b="1" kern="100" dirty="0">
                <a:solidFill>
                  <a:srgbClr val="ED1B43"/>
                </a:solidFill>
                <a:latin typeface="Calibri" panose="020F0502020204030204" pitchFamily="34" charset="0"/>
                <a:ea typeface="Calibri" panose="020F0502020204030204" pitchFamily="34" charset="0"/>
              </a:rPr>
              <a:t>الرؤية</a:t>
            </a:r>
            <a:endParaRPr lang="en-US" sz="4000" kern="100" dirty="0">
              <a:solidFill>
                <a:srgbClr val="ED1B43"/>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6C651B09-1C18-2A4A-BFA4-B0719C104E19}"/>
              </a:ext>
            </a:extLst>
          </p:cNvPr>
          <p:cNvSpPr>
            <a:spLocks noGrp="1"/>
          </p:cNvSpPr>
          <p:nvPr>
            <p:ph type="body" sz="quarter" idx="10"/>
          </p:nvPr>
        </p:nvSpPr>
        <p:spPr>
          <a:xfrm>
            <a:off x="9141978" y="6276928"/>
            <a:ext cx="2400581" cy="123111"/>
          </a:xfrm>
        </p:spPr>
        <p:txBody>
          <a:bodyPr/>
          <a:lstStyle/>
          <a:p>
            <a:endParaRPr lang="en-US"/>
          </a:p>
        </p:txBody>
      </p:sp>
      <p:sp>
        <p:nvSpPr>
          <p:cNvPr id="5" name="TextBox 4">
            <a:extLst>
              <a:ext uri="{FF2B5EF4-FFF2-40B4-BE49-F238E27FC236}">
                <a16:creationId xmlns:a16="http://schemas.microsoft.com/office/drawing/2014/main" id="{E8CF4920-E218-304A-BC96-19E10DB49A19}"/>
              </a:ext>
            </a:extLst>
          </p:cNvPr>
          <p:cNvSpPr txBox="1"/>
          <p:nvPr/>
        </p:nvSpPr>
        <p:spPr>
          <a:xfrm>
            <a:off x="6527516" y="2648594"/>
            <a:ext cx="5339508" cy="971356"/>
          </a:xfrm>
          <a:prstGeom prst="rect">
            <a:avLst/>
          </a:prstGeom>
          <a:noFill/>
        </p:spPr>
        <p:txBody>
          <a:bodyPr wrap="square" lIns="0" tIns="0" rIns="0" bIns="0" rtlCol="0">
            <a:spAutoFit/>
          </a:bodyPr>
          <a:lstStyle/>
          <a:p>
            <a:pPr algn="justLow">
              <a:lnSpc>
                <a:spcPct val="107000"/>
              </a:lnSpc>
              <a:spcAft>
                <a:spcPts val="800"/>
              </a:spcAft>
            </a:pPr>
            <a:r>
              <a:rPr lang="ar-AE" sz="2000" b="1" kern="100" dirty="0">
                <a:latin typeface="Calibri" panose="020F0502020204030204" pitchFamily="34" charset="0"/>
                <a:ea typeface="Calibri" panose="020F0502020204030204" pitchFamily="34" charset="0"/>
              </a:rPr>
              <a:t>تهدف كلية مزون إلى أن تكون مؤسسة رائدة في مجال التميز الأكاديمي والبحث والابتكار في سلطنة عمان، </a:t>
            </a:r>
            <a:r>
              <a:rPr lang="ar-OM" sz="2000" b="1" kern="100" dirty="0">
                <a:latin typeface="Calibri" panose="020F0502020204030204" pitchFamily="34" charset="0"/>
                <a:ea typeface="Calibri" panose="020F0502020204030204" pitchFamily="34" charset="0"/>
              </a:rPr>
              <a:t>ومواكبة </a:t>
            </a:r>
            <a:r>
              <a:rPr lang="ar-AE" sz="2000" b="1" kern="100" dirty="0">
                <a:latin typeface="Calibri" panose="020F0502020204030204" pitchFamily="34" charset="0"/>
                <a:ea typeface="Calibri" panose="020F0502020204030204" pitchFamily="34" charset="0"/>
              </a:rPr>
              <a:t>الاحتياجات المجتمعية على مستوى العالم </a:t>
            </a:r>
            <a:r>
              <a:rPr lang="ar-OM" sz="2000" b="1" kern="100" dirty="0">
                <a:latin typeface="Calibri" panose="020F0502020204030204" pitchFamily="34" charset="0"/>
                <a:ea typeface="Calibri" panose="020F0502020204030204" pitchFamily="34" charset="0"/>
              </a:rPr>
              <a:t>ل</a:t>
            </a:r>
            <a:r>
              <a:rPr lang="ar-AE" sz="2000" b="1" kern="100" dirty="0">
                <a:latin typeface="Calibri" panose="020F0502020204030204" pitchFamily="34" charset="0"/>
                <a:ea typeface="Calibri" panose="020F0502020204030204" pitchFamily="34" charset="0"/>
              </a:rPr>
              <a:t>لمساهمة في مستقبل مستدام.</a:t>
            </a:r>
            <a:endParaRPr lang="en-US" sz="2000" b="1" kern="100" dirty="0">
              <a:latin typeface="Calibri" panose="020F0502020204030204" pitchFamily="34" charset="0"/>
              <a:ea typeface="Calibri" panose="020F0502020204030204" pitchFamily="34" charset="0"/>
              <a:cs typeface="Arial" panose="020B0604020202020204" pitchFamily="34" charset="0"/>
            </a:endParaRPr>
          </a:p>
        </p:txBody>
      </p:sp>
      <p:pic>
        <p:nvPicPr>
          <p:cNvPr id="3" name="رسم 2">
            <a:extLst>
              <a:ext uri="{FF2B5EF4-FFF2-40B4-BE49-F238E27FC236}">
                <a16:creationId xmlns:a16="http://schemas.microsoft.com/office/drawing/2014/main" id="{7B1A6800-F836-1936-B243-5278C9B254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1839" y="198778"/>
            <a:ext cx="938535" cy="784447"/>
          </a:xfrm>
          <a:prstGeom prst="rect">
            <a:avLst/>
          </a:prstGeom>
        </p:spPr>
      </p:pic>
      <p:sp>
        <p:nvSpPr>
          <p:cNvPr id="2" name="TextBox 3">
            <a:extLst>
              <a:ext uri="{FF2B5EF4-FFF2-40B4-BE49-F238E27FC236}">
                <a16:creationId xmlns:a16="http://schemas.microsoft.com/office/drawing/2014/main" id="{28920FD8-B4EF-D14B-AEFB-ABE85D072A74}"/>
              </a:ext>
            </a:extLst>
          </p:cNvPr>
          <p:cNvSpPr txBox="1"/>
          <p:nvPr/>
        </p:nvSpPr>
        <p:spPr>
          <a:xfrm>
            <a:off x="363794" y="1554271"/>
            <a:ext cx="6767850" cy="629403"/>
          </a:xfrm>
          <a:prstGeom prst="rect">
            <a:avLst/>
          </a:prstGeom>
          <a:noFill/>
        </p:spPr>
        <p:txBody>
          <a:bodyPr wrap="square" lIns="0" tIns="0" rIns="0" bIns="0" rtlCol="0">
            <a:spAutoFit/>
          </a:bodyPr>
          <a:lstStyle/>
          <a:p>
            <a:pPr algn="l">
              <a:lnSpc>
                <a:spcPct val="107000"/>
              </a:lnSpc>
              <a:spcAft>
                <a:spcPts val="800"/>
              </a:spcAft>
            </a:pPr>
            <a:r>
              <a:rPr lang="en-US" sz="4000" b="1" kern="100" dirty="0">
                <a:solidFill>
                  <a:srgbClr val="ED1B43"/>
                </a:solidFill>
                <a:effectLst/>
                <a:latin typeface="Calibri" panose="020F0502020204030204" pitchFamily="34" charset="0"/>
                <a:ea typeface="Calibri" panose="020F0502020204030204" pitchFamily="34" charset="0"/>
                <a:cs typeface="Arial" panose="020B0604020202020204" pitchFamily="34" charset="0"/>
              </a:rPr>
              <a:t>Vision Statement</a:t>
            </a:r>
            <a:endParaRPr lang="en-US" sz="4000" kern="100" dirty="0">
              <a:solidFill>
                <a:srgbClr val="ED1B43"/>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4">
            <a:extLst>
              <a:ext uri="{FF2B5EF4-FFF2-40B4-BE49-F238E27FC236}">
                <a16:creationId xmlns:a16="http://schemas.microsoft.com/office/drawing/2014/main" id="{154E891B-ACEB-75BC-3B82-EA2E11C1C8D4}"/>
              </a:ext>
            </a:extLst>
          </p:cNvPr>
          <p:cNvSpPr txBox="1"/>
          <p:nvPr/>
        </p:nvSpPr>
        <p:spPr>
          <a:xfrm>
            <a:off x="491613" y="2647407"/>
            <a:ext cx="5378245" cy="1302664"/>
          </a:xfrm>
          <a:prstGeom prst="rect">
            <a:avLst/>
          </a:prstGeom>
          <a:noFill/>
        </p:spPr>
        <p:txBody>
          <a:bodyPr wrap="square" lIns="0" tIns="0" rIns="0" bIns="0" rtlCol="0">
            <a:spAutoFit/>
          </a:bodyPr>
          <a:lstStyle/>
          <a:p>
            <a:pPr algn="justLow" rtl="0">
              <a:lnSpc>
                <a:spcPct val="107000"/>
              </a:lnSpc>
              <a:spcAft>
                <a:spcPts val="800"/>
              </a:spcAft>
            </a:pPr>
            <a:r>
              <a:rPr lang="en-US" sz="2000" b="1" kern="100" dirty="0">
                <a:latin typeface="Calibri" panose="020F0502020204030204" pitchFamily="34" charset="0"/>
                <a:ea typeface="Calibri" panose="020F0502020204030204" pitchFamily="34" charset="0"/>
                <a:cs typeface="Arial" panose="020B0604020202020204" pitchFamily="34" charset="0"/>
              </a:rPr>
              <a:t>Mazoon College aims to be a leading institution of academic excellence, research, and innovation in Oman, addressing societal needs globally and contributing to a sustainable future.</a:t>
            </a:r>
          </a:p>
        </p:txBody>
      </p:sp>
    </p:spTree>
    <p:extLst>
      <p:ext uri="{BB962C8B-B14F-4D97-AF65-F5344CB8AC3E}">
        <p14:creationId xmlns:p14="http://schemas.microsoft.com/office/powerpoint/2010/main" val="33879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6">
            <a:extLst>
              <a:ext uri="{FF2B5EF4-FFF2-40B4-BE49-F238E27FC236}">
                <a16:creationId xmlns:a16="http://schemas.microsoft.com/office/drawing/2014/main" id="{5F5AA227-1B90-3A20-3671-C43184F3EA56}"/>
              </a:ext>
            </a:extLst>
          </p:cNvPr>
          <p:cNvSpPr/>
          <p:nvPr/>
        </p:nvSpPr>
        <p:spPr bwMode="gray">
          <a:xfrm>
            <a:off x="324976" y="1482553"/>
            <a:ext cx="5771024" cy="4652776"/>
          </a:xfrm>
          <a:prstGeom prst="rect">
            <a:avLst/>
          </a:prstGeom>
          <a:solidFill>
            <a:schemeClr val="bg1">
              <a:lumMod val="95000"/>
              <a:alpha val="70000"/>
            </a:schemeClr>
          </a:solidFill>
          <a:ln w="19050" algn="ctr">
            <a:noFill/>
            <a:miter lim="800000"/>
            <a:headEnd/>
            <a:tailEnd/>
          </a:ln>
        </p:spPr>
        <p:txBody>
          <a:bodyPr wrap="square" lIns="88900" tIns="88900" rIns="88900" bIns="88900" rtlCol="0" anchor="t"/>
          <a:lstStyle/>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algn="ctr">
              <a:lnSpc>
                <a:spcPct val="106000"/>
              </a:lnSpc>
              <a:defRPr/>
            </a:pPr>
            <a:endParaRPr lang="en-US" sz="1200" dirty="0"/>
          </a:p>
          <a:p>
            <a:pPr algn="ctr">
              <a:lnSpc>
                <a:spcPct val="106000"/>
              </a:lnSpc>
              <a:defRPr/>
            </a:pPr>
            <a:endParaRPr lang="en-US" sz="1200" dirty="0"/>
          </a:p>
        </p:txBody>
      </p:sp>
      <p:sp>
        <p:nvSpPr>
          <p:cNvPr id="7" name="Rectangle 76">
            <a:extLst>
              <a:ext uri="{FF2B5EF4-FFF2-40B4-BE49-F238E27FC236}">
                <a16:creationId xmlns:a16="http://schemas.microsoft.com/office/drawing/2014/main" id="{3E154D9F-3616-8179-87DB-CC48A1F743EB}"/>
              </a:ext>
            </a:extLst>
          </p:cNvPr>
          <p:cNvSpPr/>
          <p:nvPr/>
        </p:nvSpPr>
        <p:spPr bwMode="gray">
          <a:xfrm>
            <a:off x="6293179" y="1482553"/>
            <a:ext cx="5771024" cy="4652776"/>
          </a:xfrm>
          <a:prstGeom prst="rect">
            <a:avLst/>
          </a:prstGeom>
          <a:solidFill>
            <a:schemeClr val="bg1">
              <a:lumMod val="95000"/>
              <a:alpha val="70000"/>
            </a:schemeClr>
          </a:solidFill>
          <a:ln w="19050" algn="ctr">
            <a:noFill/>
            <a:miter lim="800000"/>
            <a:headEnd/>
            <a:tailEnd/>
          </a:ln>
        </p:spPr>
        <p:txBody>
          <a:bodyPr wrap="square" lIns="88900" tIns="88900" rIns="88900" bIns="88900" rtlCol="0" anchor="t"/>
          <a:lstStyle/>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algn="ctr">
              <a:lnSpc>
                <a:spcPct val="106000"/>
              </a:lnSpc>
              <a:defRPr/>
            </a:pPr>
            <a:endParaRPr lang="en-US" sz="1200" dirty="0"/>
          </a:p>
          <a:p>
            <a:pPr algn="ctr">
              <a:lnSpc>
                <a:spcPct val="106000"/>
              </a:lnSpc>
              <a:defRPr/>
            </a:pPr>
            <a:endParaRPr lang="en-US" sz="1200" dirty="0"/>
          </a:p>
        </p:txBody>
      </p:sp>
      <p:sp>
        <p:nvSpPr>
          <p:cNvPr id="2" name="عنصر نائب للنص 1">
            <a:extLst>
              <a:ext uri="{FF2B5EF4-FFF2-40B4-BE49-F238E27FC236}">
                <a16:creationId xmlns:a16="http://schemas.microsoft.com/office/drawing/2014/main" id="{EC00F377-16C7-B81A-F175-28B8AFE3D15D}"/>
              </a:ext>
            </a:extLst>
          </p:cNvPr>
          <p:cNvSpPr>
            <a:spLocks noGrp="1"/>
          </p:cNvSpPr>
          <p:nvPr>
            <p:ph type="body" sz="quarter" idx="10"/>
          </p:nvPr>
        </p:nvSpPr>
        <p:spPr/>
        <p:txBody>
          <a:bodyPr/>
          <a:lstStyle/>
          <a:p>
            <a:endParaRPr lang="en-US"/>
          </a:p>
        </p:txBody>
      </p:sp>
      <p:sp>
        <p:nvSpPr>
          <p:cNvPr id="3" name="مربع نص 2">
            <a:extLst>
              <a:ext uri="{FF2B5EF4-FFF2-40B4-BE49-F238E27FC236}">
                <a16:creationId xmlns:a16="http://schemas.microsoft.com/office/drawing/2014/main" id="{6611E23F-C49F-6300-E7BD-04E90D033129}"/>
              </a:ext>
            </a:extLst>
          </p:cNvPr>
          <p:cNvSpPr txBox="1"/>
          <p:nvPr/>
        </p:nvSpPr>
        <p:spPr>
          <a:xfrm>
            <a:off x="6666270" y="2284718"/>
            <a:ext cx="5073445" cy="2051652"/>
          </a:xfrm>
          <a:prstGeom prst="rect">
            <a:avLst/>
          </a:prstGeom>
          <a:noFill/>
        </p:spPr>
        <p:txBody>
          <a:bodyPr wrap="square" rtlCol="0">
            <a:spAutoFit/>
          </a:bodyPr>
          <a:lstStyle/>
          <a:p>
            <a:pPr algn="justLow">
              <a:lnSpc>
                <a:spcPct val="107000"/>
              </a:lnSpc>
              <a:spcAft>
                <a:spcPts val="800"/>
              </a:spcAft>
            </a:pPr>
            <a:r>
              <a:rPr lang="ar-AE" sz="2000" b="1" kern="100" dirty="0">
                <a:latin typeface="Calibri" panose="020F0502020204030204" pitchFamily="34" charset="0"/>
                <a:ea typeface="Calibri" panose="020F0502020204030204" pitchFamily="34" charset="0"/>
              </a:rPr>
              <a:t>تقدم كلية مزون برامج تعليمية متنوعة للطلاب المحليين والدوليين، حيث تدمج بين المعرفة والمهارات والقيم اللازمة لتحقيق النجاح المهني والنمو الشخصي. كما تسعى الكلية إلى تعزيز بيئة تعليمية وبحثية تعاونية، تحتضن التنوع الثقافي، وتشجع على الممارسات الأخلاقية، وتدعم التعلم المستمر، وتسهم في رفاه</a:t>
            </a:r>
            <a:r>
              <a:rPr lang="ar-OM" sz="2000" b="1" kern="100" dirty="0">
                <a:latin typeface="Calibri" panose="020F0502020204030204" pitchFamily="34" charset="0"/>
                <a:ea typeface="Calibri" panose="020F0502020204030204" pitchFamily="34" charset="0"/>
              </a:rPr>
              <a:t>ية</a:t>
            </a:r>
            <a:r>
              <a:rPr lang="ar-AE" sz="2000" b="1" kern="100" dirty="0">
                <a:latin typeface="Calibri" panose="020F0502020204030204" pitchFamily="34" charset="0"/>
                <a:ea typeface="Calibri" panose="020F0502020204030204" pitchFamily="34" charset="0"/>
              </a:rPr>
              <a:t> المجتمع واستدامته.</a:t>
            </a:r>
            <a:endParaRPr lang="en-US" sz="2000" b="1" kern="100" dirty="0">
              <a:latin typeface="Calibri" panose="020F0502020204030204" pitchFamily="34" charset="0"/>
              <a:ea typeface="Calibri" panose="020F0502020204030204" pitchFamily="34" charset="0"/>
            </a:endParaRPr>
          </a:p>
        </p:txBody>
      </p:sp>
      <p:sp>
        <p:nvSpPr>
          <p:cNvPr id="4" name="مربع نص 3">
            <a:extLst>
              <a:ext uri="{FF2B5EF4-FFF2-40B4-BE49-F238E27FC236}">
                <a16:creationId xmlns:a16="http://schemas.microsoft.com/office/drawing/2014/main" id="{744AB3FE-A3EC-AE4E-76C2-DD2BDC99DD41}"/>
              </a:ext>
            </a:extLst>
          </p:cNvPr>
          <p:cNvSpPr txBox="1"/>
          <p:nvPr/>
        </p:nvSpPr>
        <p:spPr>
          <a:xfrm>
            <a:off x="6970558" y="1545313"/>
            <a:ext cx="4670835" cy="707886"/>
          </a:xfrm>
          <a:prstGeom prst="rect">
            <a:avLst/>
          </a:prstGeom>
          <a:noFill/>
        </p:spPr>
        <p:txBody>
          <a:bodyPr wrap="square" rtlCol="0">
            <a:spAutoFit/>
          </a:bodyPr>
          <a:lstStyle/>
          <a:p>
            <a:r>
              <a:rPr lang="ar-AE" sz="4000" b="1" kern="100" dirty="0">
                <a:solidFill>
                  <a:srgbClr val="ED1B43"/>
                </a:solidFill>
                <a:latin typeface="Calibri" panose="020F0502020204030204" pitchFamily="34" charset="0"/>
                <a:ea typeface="Calibri" panose="020F0502020204030204" pitchFamily="34" charset="0"/>
              </a:rPr>
              <a:t>الرسالة</a:t>
            </a:r>
            <a:endParaRPr lang="en-US" dirty="0"/>
          </a:p>
        </p:txBody>
      </p:sp>
      <p:pic>
        <p:nvPicPr>
          <p:cNvPr id="5" name="رسم 4">
            <a:extLst>
              <a:ext uri="{FF2B5EF4-FFF2-40B4-BE49-F238E27FC236}">
                <a16:creationId xmlns:a16="http://schemas.microsoft.com/office/drawing/2014/main" id="{B2F7EA79-3EDE-E6FA-16E4-974DF237D6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39" y="198778"/>
            <a:ext cx="938535" cy="784447"/>
          </a:xfrm>
          <a:prstGeom prst="rect">
            <a:avLst/>
          </a:prstGeom>
        </p:spPr>
      </p:pic>
      <p:sp>
        <p:nvSpPr>
          <p:cNvPr id="8" name="مربع نص 7">
            <a:extLst>
              <a:ext uri="{FF2B5EF4-FFF2-40B4-BE49-F238E27FC236}">
                <a16:creationId xmlns:a16="http://schemas.microsoft.com/office/drawing/2014/main" id="{EB8CD334-8246-17D3-E35B-2BBD0616E010}"/>
              </a:ext>
            </a:extLst>
          </p:cNvPr>
          <p:cNvSpPr txBox="1"/>
          <p:nvPr/>
        </p:nvSpPr>
        <p:spPr>
          <a:xfrm>
            <a:off x="452285" y="2317522"/>
            <a:ext cx="5397909" cy="3435812"/>
          </a:xfrm>
          <a:prstGeom prst="rect">
            <a:avLst/>
          </a:prstGeom>
          <a:noFill/>
        </p:spPr>
        <p:txBody>
          <a:bodyPr wrap="square" rtlCol="0">
            <a:spAutoFit/>
          </a:bodyPr>
          <a:lstStyle/>
          <a:p>
            <a:pPr algn="justLow" rtl="0">
              <a:lnSpc>
                <a:spcPct val="107000"/>
              </a:lnSpc>
              <a:spcAft>
                <a:spcPts val="800"/>
              </a:spcAft>
            </a:pPr>
            <a:r>
              <a:rPr lang="en-US" sz="2000" b="1" kern="100" dirty="0">
                <a:latin typeface="Calibri" panose="020F0502020204030204" pitchFamily="34" charset="0"/>
                <a:ea typeface="Calibri" panose="020F0502020204030204" pitchFamily="34" charset="0"/>
                <a:cs typeface="Arial" panose="020B0604020202020204" pitchFamily="34" charset="0"/>
              </a:rPr>
              <a:t>Mazoon College offers diverse educational programs to local and international students, integrating knowledge, skills, and values for professional success and personal growth. We foster   a collaborative learning and research environment that embraces cultural diversity, promotes ethical practices, supports lifelong learning, and contributes to societal well-being and sustainability.</a:t>
            </a:r>
          </a:p>
          <a:p>
            <a:pPr algn="justLow" rtl="0"/>
            <a:endParaRPr lang="en-US" sz="1600" dirty="0"/>
          </a:p>
        </p:txBody>
      </p:sp>
      <p:sp>
        <p:nvSpPr>
          <p:cNvPr id="9" name="مربع نص 8">
            <a:extLst>
              <a:ext uri="{FF2B5EF4-FFF2-40B4-BE49-F238E27FC236}">
                <a16:creationId xmlns:a16="http://schemas.microsoft.com/office/drawing/2014/main" id="{573DBA41-75D2-038A-5EA1-FF7A07273EBC}"/>
              </a:ext>
            </a:extLst>
          </p:cNvPr>
          <p:cNvSpPr txBox="1"/>
          <p:nvPr/>
        </p:nvSpPr>
        <p:spPr>
          <a:xfrm>
            <a:off x="0" y="1545313"/>
            <a:ext cx="4572000" cy="984885"/>
          </a:xfrm>
          <a:prstGeom prst="rect">
            <a:avLst/>
          </a:prstGeom>
          <a:noFill/>
        </p:spPr>
        <p:txBody>
          <a:bodyPr wrap="square" rtlCol="0">
            <a:spAutoFit/>
          </a:bodyPr>
          <a:lstStyle/>
          <a:p>
            <a:r>
              <a:rPr lang="en-US" sz="4000" b="1" kern="100" dirty="0">
                <a:solidFill>
                  <a:srgbClr val="ED1B43"/>
                </a:solidFill>
                <a:latin typeface="Calibri" panose="020F0502020204030204" pitchFamily="34" charset="0"/>
                <a:ea typeface="Calibri" panose="020F0502020204030204" pitchFamily="34" charset="0"/>
                <a:cs typeface="Arial" panose="020B0604020202020204" pitchFamily="34" charset="0"/>
              </a:rPr>
              <a:t>Mission Statement</a:t>
            </a:r>
          </a:p>
          <a:p>
            <a:endParaRPr lang="en-US" dirty="0"/>
          </a:p>
        </p:txBody>
      </p:sp>
    </p:spTree>
    <p:extLst>
      <p:ext uri="{BB962C8B-B14F-4D97-AF65-F5344CB8AC3E}">
        <p14:creationId xmlns:p14="http://schemas.microsoft.com/office/powerpoint/2010/main" val="38318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p:cNvGrpSpPr/>
          <p:nvPr/>
        </p:nvGrpSpPr>
        <p:grpSpPr>
          <a:xfrm>
            <a:off x="566590" y="1648651"/>
            <a:ext cx="11136000" cy="3632854"/>
            <a:chOff x="242198" y="2787356"/>
            <a:chExt cx="11740297" cy="3365995"/>
          </a:xfrm>
        </p:grpSpPr>
        <p:sp>
          <p:nvSpPr>
            <p:cNvPr id="92" name="Rectangle 91"/>
            <p:cNvSpPr/>
            <p:nvPr/>
          </p:nvSpPr>
          <p:spPr bwMode="gray">
            <a:xfrm>
              <a:off x="11834930" y="2787357"/>
              <a:ext cx="126161" cy="689769"/>
            </a:xfrm>
            <a:prstGeom prst="rect">
              <a:avLst/>
            </a:prstGeom>
            <a:solidFill>
              <a:srgbClr val="ED1B4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600" b="1" dirty="0">
                <a:solidFill>
                  <a:schemeClr val="bg1"/>
                </a:solidFill>
              </a:endParaRPr>
            </a:p>
          </p:txBody>
        </p:sp>
        <p:grpSp>
          <p:nvGrpSpPr>
            <p:cNvPr id="93" name="Group 92"/>
            <p:cNvGrpSpPr/>
            <p:nvPr/>
          </p:nvGrpSpPr>
          <p:grpSpPr>
            <a:xfrm>
              <a:off x="242198" y="2787357"/>
              <a:ext cx="942814" cy="689769"/>
              <a:chOff x="-2079993" y="4221496"/>
              <a:chExt cx="1008000" cy="1008000"/>
            </a:xfrm>
          </p:grpSpPr>
          <p:sp>
            <p:nvSpPr>
              <p:cNvPr id="166" name="Oval 165"/>
              <p:cNvSpPr/>
              <p:nvPr/>
            </p:nvSpPr>
            <p:spPr bwMode="gray">
              <a:xfrm>
                <a:off x="-2079993" y="4221496"/>
                <a:ext cx="1008000" cy="1008000"/>
              </a:xfrm>
              <a:prstGeom prst="ellipse">
                <a:avLst/>
              </a:prstGeom>
              <a:solidFill>
                <a:srgbClr val="ED1B4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600" b="1" dirty="0">
                  <a:solidFill>
                    <a:schemeClr val="bg1"/>
                  </a:solidFill>
                </a:endParaRPr>
              </a:p>
            </p:txBody>
          </p:sp>
          <p:sp>
            <p:nvSpPr>
              <p:cNvPr id="167" name="Oval 166"/>
              <p:cNvSpPr/>
              <p:nvPr/>
            </p:nvSpPr>
            <p:spPr bwMode="gray">
              <a:xfrm>
                <a:off x="-1971993" y="4329496"/>
                <a:ext cx="792000" cy="792000"/>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600" b="1" dirty="0">
                  <a:solidFill>
                    <a:schemeClr val="bg1"/>
                  </a:solidFill>
                </a:endParaRPr>
              </a:p>
            </p:txBody>
          </p:sp>
        </p:grpSp>
        <p:sp>
          <p:nvSpPr>
            <p:cNvPr id="94" name="Rectangle 93"/>
            <p:cNvSpPr/>
            <p:nvPr/>
          </p:nvSpPr>
          <p:spPr bwMode="gray">
            <a:xfrm>
              <a:off x="672872" y="2787356"/>
              <a:ext cx="11158910" cy="689769"/>
            </a:xfrm>
            <a:prstGeom prst="rect">
              <a:avLst/>
            </a:prstGeom>
            <a:solidFill>
              <a:srgbClr val="F5F5F5"/>
            </a:solidFill>
            <a:ln w="19050" algn="ctr">
              <a:noFill/>
              <a:miter lim="800000"/>
              <a:headEnd/>
              <a:tailEnd/>
            </a:ln>
          </p:spPr>
          <p:txBody>
            <a:bodyPr wrap="square" lIns="88900" tIns="88900" rIns="88900" bIns="88900" rtlCol="0" anchor="t"/>
            <a:lstStyle/>
            <a:p>
              <a:pPr algn="ctr">
                <a:lnSpc>
                  <a:spcPct val="107000"/>
                </a:lnSpc>
                <a:spcAft>
                  <a:spcPts val="800"/>
                </a:spcAft>
              </a:pPr>
              <a:r>
                <a:rPr lang="ar-AE" sz="1600" b="1" dirty="0">
                  <a:solidFill>
                    <a:srgbClr val="002060"/>
                  </a:solidFill>
                </a:rPr>
                <a:t>1. التعاون</a:t>
              </a:r>
              <a:r>
                <a:rPr lang="ar-OM" sz="1600" b="1" dirty="0">
                  <a:solidFill>
                    <a:srgbClr val="002060"/>
                  </a:solidFill>
                </a:rPr>
                <a:t> / </a:t>
              </a:r>
              <a:r>
                <a:rPr lang="en-US" sz="1600" b="1" dirty="0">
                  <a:solidFill>
                    <a:srgbClr val="002060"/>
                  </a:solidFill>
                </a:rPr>
                <a:t>Collaboration</a:t>
              </a:r>
            </a:p>
          </p:txBody>
        </p:sp>
        <p:grpSp>
          <p:nvGrpSpPr>
            <p:cNvPr id="95" name="Group 94"/>
            <p:cNvGrpSpPr/>
            <p:nvPr/>
          </p:nvGrpSpPr>
          <p:grpSpPr>
            <a:xfrm>
              <a:off x="406373" y="2910530"/>
              <a:ext cx="501712" cy="443423"/>
              <a:chOff x="477000" y="6800481"/>
              <a:chExt cx="900000" cy="900000"/>
            </a:xfrm>
          </p:grpSpPr>
          <p:sp>
            <p:nvSpPr>
              <p:cNvPr id="162" name="Oval 161"/>
              <p:cNvSpPr/>
              <p:nvPr/>
            </p:nvSpPr>
            <p:spPr bwMode="gray">
              <a:xfrm>
                <a:off x="477000" y="6800481"/>
                <a:ext cx="900000" cy="900000"/>
              </a:xfrm>
              <a:prstGeom prst="ellipse">
                <a:avLst/>
              </a:prstGeom>
              <a:solidFill>
                <a:srgbClr val="ED1B4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400" b="1" dirty="0">
                  <a:solidFill>
                    <a:schemeClr val="bg1"/>
                  </a:solidFill>
                </a:endParaRPr>
              </a:p>
            </p:txBody>
          </p:sp>
          <p:grpSp>
            <p:nvGrpSpPr>
              <p:cNvPr id="163" name="Group 463"/>
              <p:cNvGrpSpPr>
                <a:grpSpLocks noChangeAspect="1"/>
              </p:cNvGrpSpPr>
              <p:nvPr/>
            </p:nvGrpSpPr>
            <p:grpSpPr bwMode="auto">
              <a:xfrm>
                <a:off x="608717" y="6926481"/>
                <a:ext cx="648000" cy="648000"/>
                <a:chOff x="1110" y="1564"/>
                <a:chExt cx="340" cy="340"/>
              </a:xfrm>
              <a:solidFill>
                <a:schemeClr val="bg1"/>
              </a:solidFill>
            </p:grpSpPr>
            <p:sp>
              <p:nvSpPr>
                <p:cNvPr id="164" name="Freeform 464"/>
                <p:cNvSpPr>
                  <a:spLocks noEditPoints="1"/>
                </p:cNvSpPr>
                <p:nvPr/>
              </p:nvSpPr>
              <p:spPr bwMode="auto">
                <a:xfrm>
                  <a:off x="1174" y="1656"/>
                  <a:ext cx="212" cy="148"/>
                </a:xfrm>
                <a:custGeom>
                  <a:avLst/>
                  <a:gdLst>
                    <a:gd name="T0" fmla="*/ 277 w 320"/>
                    <a:gd name="T1" fmla="*/ 0 h 224"/>
                    <a:gd name="T2" fmla="*/ 234 w 320"/>
                    <a:gd name="T3" fmla="*/ 43 h 224"/>
                    <a:gd name="T4" fmla="*/ 246 w 320"/>
                    <a:gd name="T5" fmla="*/ 73 h 224"/>
                    <a:gd name="T6" fmla="*/ 204 w 320"/>
                    <a:gd name="T7" fmla="*/ 141 h 224"/>
                    <a:gd name="T8" fmla="*/ 192 w 320"/>
                    <a:gd name="T9" fmla="*/ 139 h 224"/>
                    <a:gd name="T10" fmla="*/ 182 w 320"/>
                    <a:gd name="T11" fmla="*/ 140 h 224"/>
                    <a:gd name="T12" fmla="*/ 146 w 320"/>
                    <a:gd name="T13" fmla="*/ 74 h 224"/>
                    <a:gd name="T14" fmla="*/ 160 w 320"/>
                    <a:gd name="T15" fmla="*/ 43 h 224"/>
                    <a:gd name="T16" fmla="*/ 117 w 320"/>
                    <a:gd name="T17" fmla="*/ 0 h 224"/>
                    <a:gd name="T18" fmla="*/ 74 w 320"/>
                    <a:gd name="T19" fmla="*/ 43 h 224"/>
                    <a:gd name="T20" fmla="*/ 88 w 320"/>
                    <a:gd name="T21" fmla="*/ 74 h 224"/>
                    <a:gd name="T22" fmla="*/ 52 w 320"/>
                    <a:gd name="T23" fmla="*/ 140 h 224"/>
                    <a:gd name="T24" fmla="*/ 42 w 320"/>
                    <a:gd name="T25" fmla="*/ 139 h 224"/>
                    <a:gd name="T26" fmla="*/ 0 w 320"/>
                    <a:gd name="T27" fmla="*/ 182 h 224"/>
                    <a:gd name="T28" fmla="*/ 42 w 320"/>
                    <a:gd name="T29" fmla="*/ 224 h 224"/>
                    <a:gd name="T30" fmla="*/ 85 w 320"/>
                    <a:gd name="T31" fmla="*/ 182 h 224"/>
                    <a:gd name="T32" fmla="*/ 71 w 320"/>
                    <a:gd name="T33" fmla="*/ 150 h 224"/>
                    <a:gd name="T34" fmla="*/ 107 w 320"/>
                    <a:gd name="T35" fmla="*/ 84 h 224"/>
                    <a:gd name="T36" fmla="*/ 117 w 320"/>
                    <a:gd name="T37" fmla="*/ 86 h 224"/>
                    <a:gd name="T38" fmla="*/ 127 w 320"/>
                    <a:gd name="T39" fmla="*/ 84 h 224"/>
                    <a:gd name="T40" fmla="*/ 163 w 320"/>
                    <a:gd name="T41" fmla="*/ 150 h 224"/>
                    <a:gd name="T42" fmla="*/ 149 w 320"/>
                    <a:gd name="T43" fmla="*/ 182 h 224"/>
                    <a:gd name="T44" fmla="*/ 192 w 320"/>
                    <a:gd name="T45" fmla="*/ 224 h 224"/>
                    <a:gd name="T46" fmla="*/ 234 w 320"/>
                    <a:gd name="T47" fmla="*/ 182 h 224"/>
                    <a:gd name="T48" fmla="*/ 222 w 320"/>
                    <a:gd name="T49" fmla="*/ 152 h 224"/>
                    <a:gd name="T50" fmla="*/ 265 w 320"/>
                    <a:gd name="T51" fmla="*/ 84 h 224"/>
                    <a:gd name="T52" fmla="*/ 277 w 320"/>
                    <a:gd name="T53" fmla="*/ 86 h 224"/>
                    <a:gd name="T54" fmla="*/ 320 w 320"/>
                    <a:gd name="T55" fmla="*/ 43 h 224"/>
                    <a:gd name="T56" fmla="*/ 277 w 320"/>
                    <a:gd name="T57" fmla="*/ 0 h 224"/>
                    <a:gd name="T58" fmla="*/ 42 w 320"/>
                    <a:gd name="T59" fmla="*/ 203 h 224"/>
                    <a:gd name="T60" fmla="*/ 21 w 320"/>
                    <a:gd name="T61" fmla="*/ 182 h 224"/>
                    <a:gd name="T62" fmla="*/ 42 w 320"/>
                    <a:gd name="T63" fmla="*/ 160 h 224"/>
                    <a:gd name="T64" fmla="*/ 64 w 320"/>
                    <a:gd name="T65" fmla="*/ 182 h 224"/>
                    <a:gd name="T66" fmla="*/ 42 w 320"/>
                    <a:gd name="T67" fmla="*/ 203 h 224"/>
                    <a:gd name="T68" fmla="*/ 96 w 320"/>
                    <a:gd name="T69" fmla="*/ 43 h 224"/>
                    <a:gd name="T70" fmla="*/ 117 w 320"/>
                    <a:gd name="T71" fmla="*/ 22 h 224"/>
                    <a:gd name="T72" fmla="*/ 138 w 320"/>
                    <a:gd name="T73" fmla="*/ 43 h 224"/>
                    <a:gd name="T74" fmla="*/ 117 w 320"/>
                    <a:gd name="T75" fmla="*/ 64 h 224"/>
                    <a:gd name="T76" fmla="*/ 96 w 320"/>
                    <a:gd name="T77" fmla="*/ 43 h 224"/>
                    <a:gd name="T78" fmla="*/ 192 w 320"/>
                    <a:gd name="T79" fmla="*/ 203 h 224"/>
                    <a:gd name="T80" fmla="*/ 170 w 320"/>
                    <a:gd name="T81" fmla="*/ 182 h 224"/>
                    <a:gd name="T82" fmla="*/ 192 w 320"/>
                    <a:gd name="T83" fmla="*/ 160 h 224"/>
                    <a:gd name="T84" fmla="*/ 213 w 320"/>
                    <a:gd name="T85" fmla="*/ 182 h 224"/>
                    <a:gd name="T86" fmla="*/ 192 w 320"/>
                    <a:gd name="T87" fmla="*/ 203 h 224"/>
                    <a:gd name="T88" fmla="*/ 277 w 320"/>
                    <a:gd name="T89" fmla="*/ 64 h 224"/>
                    <a:gd name="T90" fmla="*/ 256 w 320"/>
                    <a:gd name="T91" fmla="*/ 43 h 224"/>
                    <a:gd name="T92" fmla="*/ 277 w 320"/>
                    <a:gd name="T93" fmla="*/ 22 h 224"/>
                    <a:gd name="T94" fmla="*/ 298 w 320"/>
                    <a:gd name="T95" fmla="*/ 43 h 224"/>
                    <a:gd name="T96" fmla="*/ 277 w 320"/>
                    <a:gd name="T97" fmla="*/ 6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0" h="224">
                      <a:moveTo>
                        <a:pt x="277" y="0"/>
                      </a:moveTo>
                      <a:cubicBezTo>
                        <a:pt x="253" y="0"/>
                        <a:pt x="234" y="19"/>
                        <a:pt x="234" y="43"/>
                      </a:cubicBezTo>
                      <a:cubicBezTo>
                        <a:pt x="234" y="54"/>
                        <a:pt x="239" y="65"/>
                        <a:pt x="246" y="73"/>
                      </a:cubicBezTo>
                      <a:cubicBezTo>
                        <a:pt x="204" y="141"/>
                        <a:pt x="204" y="141"/>
                        <a:pt x="204" y="141"/>
                      </a:cubicBezTo>
                      <a:cubicBezTo>
                        <a:pt x="200" y="140"/>
                        <a:pt x="196" y="139"/>
                        <a:pt x="192" y="139"/>
                      </a:cubicBezTo>
                      <a:cubicBezTo>
                        <a:pt x="188" y="139"/>
                        <a:pt x="185" y="140"/>
                        <a:pt x="182" y="140"/>
                      </a:cubicBezTo>
                      <a:cubicBezTo>
                        <a:pt x="146" y="74"/>
                        <a:pt x="146" y="74"/>
                        <a:pt x="146" y="74"/>
                      </a:cubicBezTo>
                      <a:cubicBezTo>
                        <a:pt x="154" y="66"/>
                        <a:pt x="160" y="55"/>
                        <a:pt x="160" y="43"/>
                      </a:cubicBezTo>
                      <a:cubicBezTo>
                        <a:pt x="160" y="19"/>
                        <a:pt x="141" y="0"/>
                        <a:pt x="117" y="0"/>
                      </a:cubicBezTo>
                      <a:cubicBezTo>
                        <a:pt x="93" y="0"/>
                        <a:pt x="74" y="19"/>
                        <a:pt x="74" y="43"/>
                      </a:cubicBezTo>
                      <a:cubicBezTo>
                        <a:pt x="74" y="55"/>
                        <a:pt x="80" y="66"/>
                        <a:pt x="88" y="74"/>
                      </a:cubicBezTo>
                      <a:cubicBezTo>
                        <a:pt x="52" y="140"/>
                        <a:pt x="52" y="140"/>
                        <a:pt x="52" y="140"/>
                      </a:cubicBezTo>
                      <a:cubicBezTo>
                        <a:pt x="49" y="140"/>
                        <a:pt x="46" y="139"/>
                        <a:pt x="42" y="139"/>
                      </a:cubicBezTo>
                      <a:cubicBezTo>
                        <a:pt x="19" y="139"/>
                        <a:pt x="0" y="158"/>
                        <a:pt x="0" y="182"/>
                      </a:cubicBezTo>
                      <a:cubicBezTo>
                        <a:pt x="0" y="205"/>
                        <a:pt x="19" y="224"/>
                        <a:pt x="42" y="224"/>
                      </a:cubicBezTo>
                      <a:cubicBezTo>
                        <a:pt x="66" y="224"/>
                        <a:pt x="85" y="205"/>
                        <a:pt x="85" y="182"/>
                      </a:cubicBezTo>
                      <a:cubicBezTo>
                        <a:pt x="85" y="169"/>
                        <a:pt x="80" y="158"/>
                        <a:pt x="71" y="150"/>
                      </a:cubicBezTo>
                      <a:cubicBezTo>
                        <a:pt x="107" y="84"/>
                        <a:pt x="107" y="84"/>
                        <a:pt x="107" y="84"/>
                      </a:cubicBezTo>
                      <a:cubicBezTo>
                        <a:pt x="110" y="85"/>
                        <a:pt x="113" y="86"/>
                        <a:pt x="117" y="86"/>
                      </a:cubicBezTo>
                      <a:cubicBezTo>
                        <a:pt x="121" y="86"/>
                        <a:pt x="124" y="85"/>
                        <a:pt x="127" y="84"/>
                      </a:cubicBezTo>
                      <a:cubicBezTo>
                        <a:pt x="163" y="150"/>
                        <a:pt x="163" y="150"/>
                        <a:pt x="163" y="150"/>
                      </a:cubicBezTo>
                      <a:cubicBezTo>
                        <a:pt x="154" y="158"/>
                        <a:pt x="149" y="169"/>
                        <a:pt x="149" y="182"/>
                      </a:cubicBezTo>
                      <a:cubicBezTo>
                        <a:pt x="149" y="205"/>
                        <a:pt x="168" y="224"/>
                        <a:pt x="192" y="224"/>
                      </a:cubicBezTo>
                      <a:cubicBezTo>
                        <a:pt x="215" y="224"/>
                        <a:pt x="234" y="205"/>
                        <a:pt x="234" y="182"/>
                      </a:cubicBezTo>
                      <a:cubicBezTo>
                        <a:pt x="234" y="170"/>
                        <a:pt x="230" y="160"/>
                        <a:pt x="222" y="152"/>
                      </a:cubicBezTo>
                      <a:cubicBezTo>
                        <a:pt x="265" y="84"/>
                        <a:pt x="265" y="84"/>
                        <a:pt x="265" y="84"/>
                      </a:cubicBezTo>
                      <a:cubicBezTo>
                        <a:pt x="269" y="85"/>
                        <a:pt x="273" y="86"/>
                        <a:pt x="277" y="86"/>
                      </a:cubicBezTo>
                      <a:cubicBezTo>
                        <a:pt x="301" y="86"/>
                        <a:pt x="320" y="67"/>
                        <a:pt x="320" y="43"/>
                      </a:cubicBezTo>
                      <a:cubicBezTo>
                        <a:pt x="320" y="19"/>
                        <a:pt x="301" y="0"/>
                        <a:pt x="277" y="0"/>
                      </a:cubicBezTo>
                      <a:close/>
                      <a:moveTo>
                        <a:pt x="42" y="203"/>
                      </a:moveTo>
                      <a:cubicBezTo>
                        <a:pt x="31" y="203"/>
                        <a:pt x="21" y="193"/>
                        <a:pt x="21" y="182"/>
                      </a:cubicBezTo>
                      <a:cubicBezTo>
                        <a:pt x="21" y="170"/>
                        <a:pt x="31" y="160"/>
                        <a:pt x="42" y="160"/>
                      </a:cubicBezTo>
                      <a:cubicBezTo>
                        <a:pt x="54" y="160"/>
                        <a:pt x="64" y="170"/>
                        <a:pt x="64" y="182"/>
                      </a:cubicBezTo>
                      <a:cubicBezTo>
                        <a:pt x="64" y="193"/>
                        <a:pt x="54" y="203"/>
                        <a:pt x="42" y="203"/>
                      </a:cubicBezTo>
                      <a:close/>
                      <a:moveTo>
                        <a:pt x="96" y="43"/>
                      </a:moveTo>
                      <a:cubicBezTo>
                        <a:pt x="96" y="31"/>
                        <a:pt x="105" y="22"/>
                        <a:pt x="117" y="22"/>
                      </a:cubicBezTo>
                      <a:cubicBezTo>
                        <a:pt x="129" y="22"/>
                        <a:pt x="138" y="31"/>
                        <a:pt x="138" y="43"/>
                      </a:cubicBezTo>
                      <a:cubicBezTo>
                        <a:pt x="138" y="55"/>
                        <a:pt x="129" y="64"/>
                        <a:pt x="117" y="64"/>
                      </a:cubicBezTo>
                      <a:cubicBezTo>
                        <a:pt x="105" y="64"/>
                        <a:pt x="96" y="55"/>
                        <a:pt x="96" y="43"/>
                      </a:cubicBezTo>
                      <a:close/>
                      <a:moveTo>
                        <a:pt x="192" y="203"/>
                      </a:moveTo>
                      <a:cubicBezTo>
                        <a:pt x="180" y="203"/>
                        <a:pt x="170" y="193"/>
                        <a:pt x="170" y="182"/>
                      </a:cubicBezTo>
                      <a:cubicBezTo>
                        <a:pt x="170" y="170"/>
                        <a:pt x="180" y="160"/>
                        <a:pt x="192" y="160"/>
                      </a:cubicBezTo>
                      <a:cubicBezTo>
                        <a:pt x="203" y="160"/>
                        <a:pt x="213" y="170"/>
                        <a:pt x="213" y="182"/>
                      </a:cubicBezTo>
                      <a:cubicBezTo>
                        <a:pt x="213" y="193"/>
                        <a:pt x="203" y="203"/>
                        <a:pt x="192" y="203"/>
                      </a:cubicBezTo>
                      <a:close/>
                      <a:moveTo>
                        <a:pt x="277" y="64"/>
                      </a:moveTo>
                      <a:cubicBezTo>
                        <a:pt x="265" y="64"/>
                        <a:pt x="256" y="55"/>
                        <a:pt x="256" y="43"/>
                      </a:cubicBezTo>
                      <a:cubicBezTo>
                        <a:pt x="256" y="31"/>
                        <a:pt x="265" y="22"/>
                        <a:pt x="277" y="22"/>
                      </a:cubicBezTo>
                      <a:cubicBezTo>
                        <a:pt x="289" y="22"/>
                        <a:pt x="298" y="31"/>
                        <a:pt x="298" y="43"/>
                      </a:cubicBezTo>
                      <a:cubicBezTo>
                        <a:pt x="298" y="55"/>
                        <a:pt x="289" y="64"/>
                        <a:pt x="277" y="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endParaRPr>
                </a:p>
              </p:txBody>
            </p:sp>
            <p:sp>
              <p:nvSpPr>
                <p:cNvPr id="165" name="Freeform 465"/>
                <p:cNvSpPr>
                  <a:spLocks noEditPoints="1"/>
                </p:cNvSpPr>
                <p:nvPr/>
              </p:nvSpPr>
              <p:spPr bwMode="auto">
                <a:xfrm>
                  <a:off x="1110" y="156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endParaRPr>
                </a:p>
              </p:txBody>
            </p:sp>
          </p:grpSp>
        </p:grpSp>
        <p:grpSp>
          <p:nvGrpSpPr>
            <p:cNvPr id="96" name="Group 95"/>
            <p:cNvGrpSpPr/>
            <p:nvPr/>
          </p:nvGrpSpPr>
          <p:grpSpPr>
            <a:xfrm>
              <a:off x="242198" y="3635889"/>
              <a:ext cx="5854635" cy="689769"/>
              <a:chOff x="213015" y="4131233"/>
              <a:chExt cx="6259423" cy="689769"/>
            </a:xfrm>
          </p:grpSpPr>
          <p:sp>
            <p:nvSpPr>
              <p:cNvPr id="152" name="Rectangle 151"/>
              <p:cNvSpPr/>
              <p:nvPr/>
            </p:nvSpPr>
            <p:spPr bwMode="gray">
              <a:xfrm>
                <a:off x="6112438" y="4131233"/>
                <a:ext cx="360000" cy="689769"/>
              </a:xfrm>
              <a:prstGeom prst="rect">
                <a:avLst/>
              </a:prstGeom>
              <a:solidFill>
                <a:srgbClr val="21419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400" b="1" dirty="0">
                  <a:solidFill>
                    <a:schemeClr val="bg1"/>
                  </a:solidFill>
                </a:endParaRPr>
              </a:p>
            </p:txBody>
          </p:sp>
          <p:grpSp>
            <p:nvGrpSpPr>
              <p:cNvPr id="153" name="Group 152"/>
              <p:cNvGrpSpPr/>
              <p:nvPr/>
            </p:nvGrpSpPr>
            <p:grpSpPr>
              <a:xfrm>
                <a:off x="213015" y="4131233"/>
                <a:ext cx="1008000" cy="689769"/>
                <a:chOff x="-2079993" y="4221496"/>
                <a:chExt cx="1008000" cy="1008000"/>
              </a:xfrm>
            </p:grpSpPr>
            <p:sp>
              <p:nvSpPr>
                <p:cNvPr id="160" name="Oval 159"/>
                <p:cNvSpPr/>
                <p:nvPr/>
              </p:nvSpPr>
              <p:spPr bwMode="gray">
                <a:xfrm>
                  <a:off x="-2079993" y="4221496"/>
                  <a:ext cx="1008000" cy="1008000"/>
                </a:xfrm>
                <a:prstGeom prst="ellipse">
                  <a:avLst/>
                </a:prstGeom>
                <a:solidFill>
                  <a:srgbClr val="21419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400" b="1" dirty="0">
                    <a:solidFill>
                      <a:schemeClr val="bg1"/>
                    </a:solidFill>
                  </a:endParaRPr>
                </a:p>
              </p:txBody>
            </p:sp>
            <p:sp>
              <p:nvSpPr>
                <p:cNvPr id="161" name="Oval 160"/>
                <p:cNvSpPr/>
                <p:nvPr/>
              </p:nvSpPr>
              <p:spPr bwMode="gray">
                <a:xfrm>
                  <a:off x="-1971993" y="4329496"/>
                  <a:ext cx="792000" cy="792000"/>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400" b="1" dirty="0">
                    <a:solidFill>
                      <a:schemeClr val="bg1"/>
                    </a:solidFill>
                  </a:endParaRPr>
                </a:p>
              </p:txBody>
            </p:sp>
          </p:grpSp>
          <p:sp>
            <p:nvSpPr>
              <p:cNvPr id="154" name="Rectangle 153"/>
              <p:cNvSpPr/>
              <p:nvPr/>
            </p:nvSpPr>
            <p:spPr bwMode="gray">
              <a:xfrm>
                <a:off x="725938" y="4131233"/>
                <a:ext cx="5584575" cy="689769"/>
              </a:xfrm>
              <a:prstGeom prst="rect">
                <a:avLst/>
              </a:prstGeom>
              <a:solidFill>
                <a:srgbClr val="F5F5F5"/>
              </a:solidFill>
              <a:ln w="19050" algn="ctr">
                <a:noFill/>
                <a:miter lim="800000"/>
                <a:headEnd/>
                <a:tailEnd/>
              </a:ln>
            </p:spPr>
            <p:txBody>
              <a:bodyPr wrap="square" lIns="216000" tIns="88900" rIns="88900" bIns="88900" rtlCol="0" anchor="t"/>
              <a:lstStyle/>
              <a:p>
                <a:pPr algn="ctr">
                  <a:lnSpc>
                    <a:spcPct val="107000"/>
                  </a:lnSpc>
                  <a:spcAft>
                    <a:spcPts val="800"/>
                  </a:spcAft>
                </a:pPr>
                <a:r>
                  <a:rPr lang="ar-OM" sz="1600" b="1" kern="100" dirty="0">
                    <a:solidFill>
                      <a:srgbClr val="002060"/>
                    </a:solidFill>
                    <a:latin typeface="Calibri" panose="020F0502020204030204" pitchFamily="34" charset="0"/>
                    <a:ea typeface="Calibri" panose="020F0502020204030204" pitchFamily="34" charset="0"/>
                    <a:cs typeface="Arial" panose="020B0604020202020204" pitchFamily="34" charset="0"/>
                  </a:rPr>
                  <a:t> </a:t>
                </a:r>
                <a:r>
                  <a:rPr lang="ar-OM" sz="1600" b="1" kern="100" dirty="0">
                    <a:solidFill>
                      <a:srgbClr val="002060"/>
                    </a:solidFill>
                    <a:latin typeface="Calibri" panose="020F0502020204030204" pitchFamily="34" charset="0"/>
                    <a:ea typeface="Calibri" panose="020F0502020204030204" pitchFamily="34" charset="0"/>
                  </a:rPr>
                  <a:t>5. النزاهة / </a:t>
                </a:r>
                <a:r>
                  <a:rPr lang="en-US" sz="1600" b="1" dirty="0">
                    <a:solidFill>
                      <a:srgbClr val="002060"/>
                    </a:solidFill>
                  </a:rPr>
                  <a:t>Integrity</a:t>
                </a:r>
              </a:p>
            </p:txBody>
          </p:sp>
          <p:grpSp>
            <p:nvGrpSpPr>
              <p:cNvPr id="155" name="Group 154"/>
              <p:cNvGrpSpPr/>
              <p:nvPr/>
            </p:nvGrpSpPr>
            <p:grpSpPr>
              <a:xfrm>
                <a:off x="388541" y="4254407"/>
                <a:ext cx="536400" cy="443423"/>
                <a:chOff x="-383551" y="3522903"/>
                <a:chExt cx="648000" cy="648000"/>
              </a:xfrm>
            </p:grpSpPr>
            <p:sp>
              <p:nvSpPr>
                <p:cNvPr id="156" name="Oval 155"/>
                <p:cNvSpPr/>
                <p:nvPr/>
              </p:nvSpPr>
              <p:spPr bwMode="gray">
                <a:xfrm>
                  <a:off x="-383551" y="3522903"/>
                  <a:ext cx="648000" cy="648000"/>
                </a:xfrm>
                <a:prstGeom prst="ellipse">
                  <a:avLst/>
                </a:prstGeom>
                <a:solidFill>
                  <a:srgbClr val="21419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400" b="1" dirty="0">
                    <a:solidFill>
                      <a:schemeClr val="bg1"/>
                    </a:solidFill>
                  </a:endParaRPr>
                </a:p>
              </p:txBody>
            </p:sp>
            <p:sp>
              <p:nvSpPr>
                <p:cNvPr id="159" name="Freeform 158"/>
                <p:cNvSpPr>
                  <a:spLocks noEditPoints="1"/>
                </p:cNvSpPr>
                <p:nvPr/>
              </p:nvSpPr>
              <p:spPr bwMode="auto">
                <a:xfrm>
                  <a:off x="-293497" y="3612903"/>
                  <a:ext cx="468000" cy="46800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21419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dirty="0"/>
                </a:p>
              </p:txBody>
            </p:sp>
          </p:grpSp>
        </p:grpSp>
        <p:grpSp>
          <p:nvGrpSpPr>
            <p:cNvPr id="97" name="Group 96"/>
            <p:cNvGrpSpPr/>
            <p:nvPr/>
          </p:nvGrpSpPr>
          <p:grpSpPr>
            <a:xfrm>
              <a:off x="282881" y="4484421"/>
              <a:ext cx="5813952" cy="689769"/>
              <a:chOff x="213015" y="5056475"/>
              <a:chExt cx="6259423" cy="689769"/>
            </a:xfrm>
          </p:grpSpPr>
          <p:sp>
            <p:nvSpPr>
              <p:cNvPr id="139" name="Rectangle 138"/>
              <p:cNvSpPr/>
              <p:nvPr/>
            </p:nvSpPr>
            <p:spPr bwMode="gray">
              <a:xfrm>
                <a:off x="6112438" y="5056475"/>
                <a:ext cx="360000" cy="689769"/>
              </a:xfrm>
              <a:prstGeom prst="rect">
                <a:avLst/>
              </a:prstGeom>
              <a:solidFill>
                <a:srgbClr val="ED1B4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400" b="1" dirty="0">
                  <a:solidFill>
                    <a:schemeClr val="bg1"/>
                  </a:solidFill>
                </a:endParaRPr>
              </a:p>
            </p:txBody>
          </p:sp>
          <p:grpSp>
            <p:nvGrpSpPr>
              <p:cNvPr id="140" name="Group 139"/>
              <p:cNvGrpSpPr/>
              <p:nvPr/>
            </p:nvGrpSpPr>
            <p:grpSpPr>
              <a:xfrm>
                <a:off x="213015" y="5056475"/>
                <a:ext cx="1008000" cy="689769"/>
                <a:chOff x="-2079993" y="4221496"/>
                <a:chExt cx="1008000" cy="1008000"/>
              </a:xfrm>
            </p:grpSpPr>
            <p:sp>
              <p:nvSpPr>
                <p:cNvPr id="150" name="Oval 149"/>
                <p:cNvSpPr/>
                <p:nvPr/>
              </p:nvSpPr>
              <p:spPr bwMode="gray">
                <a:xfrm>
                  <a:off x="-2079993" y="4221496"/>
                  <a:ext cx="1008000" cy="1008000"/>
                </a:xfrm>
                <a:prstGeom prst="ellipse">
                  <a:avLst/>
                </a:prstGeom>
                <a:solidFill>
                  <a:srgbClr val="ED1B4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400" b="1" dirty="0">
                    <a:solidFill>
                      <a:schemeClr val="bg1"/>
                    </a:solidFill>
                  </a:endParaRPr>
                </a:p>
              </p:txBody>
            </p:sp>
            <p:sp>
              <p:nvSpPr>
                <p:cNvPr id="151" name="Oval 150"/>
                <p:cNvSpPr/>
                <p:nvPr/>
              </p:nvSpPr>
              <p:spPr bwMode="gray">
                <a:xfrm>
                  <a:off x="-1971993" y="4329496"/>
                  <a:ext cx="792000" cy="792000"/>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400" b="1" dirty="0">
                    <a:solidFill>
                      <a:schemeClr val="bg1"/>
                    </a:solidFill>
                  </a:endParaRPr>
                </a:p>
              </p:txBody>
            </p:sp>
          </p:grpSp>
          <p:sp>
            <p:nvSpPr>
              <p:cNvPr id="141" name="Rectangle 140"/>
              <p:cNvSpPr/>
              <p:nvPr/>
            </p:nvSpPr>
            <p:spPr bwMode="gray">
              <a:xfrm>
                <a:off x="725938" y="5056475"/>
                <a:ext cx="5584575" cy="689769"/>
              </a:xfrm>
              <a:prstGeom prst="rect">
                <a:avLst/>
              </a:prstGeom>
              <a:solidFill>
                <a:srgbClr val="F5F5F5"/>
              </a:solidFill>
              <a:ln w="19050" algn="ctr">
                <a:noFill/>
                <a:miter lim="800000"/>
                <a:headEnd/>
                <a:tailEnd/>
              </a:ln>
            </p:spPr>
            <p:txBody>
              <a:bodyPr wrap="square" lIns="216000" tIns="88900" rIns="88900" bIns="88900" rtlCol="0" anchor="t"/>
              <a:lstStyle/>
              <a:p>
                <a:pPr algn="ctr">
                  <a:lnSpc>
                    <a:spcPct val="107000"/>
                  </a:lnSpc>
                  <a:spcAft>
                    <a:spcPts val="800"/>
                  </a:spcAft>
                </a:pPr>
                <a:r>
                  <a:rPr lang="ar-OM" sz="1600" b="1" kern="100" dirty="0">
                    <a:solidFill>
                      <a:srgbClr val="002060"/>
                    </a:solidFill>
                    <a:latin typeface="Calibri" panose="020F0502020204030204" pitchFamily="34" charset="0"/>
                    <a:ea typeface="Calibri" panose="020F0502020204030204" pitchFamily="34" charset="0"/>
                  </a:rPr>
                  <a:t>6</a:t>
                </a:r>
                <a:r>
                  <a:rPr lang="ar-AE" sz="1600" b="1" kern="100" dirty="0">
                    <a:solidFill>
                      <a:srgbClr val="002060"/>
                    </a:solidFill>
                    <a:latin typeface="Calibri" panose="020F0502020204030204" pitchFamily="34" charset="0"/>
                    <a:ea typeface="Calibri" panose="020F0502020204030204" pitchFamily="34" charset="0"/>
                  </a:rPr>
                  <a:t>. التنوع والشمولية</a:t>
                </a:r>
                <a:r>
                  <a:rPr lang="ar-OM" sz="1600" b="1" kern="100" dirty="0">
                    <a:solidFill>
                      <a:srgbClr val="002060"/>
                    </a:solidFill>
                    <a:latin typeface="Calibri" panose="020F0502020204030204" pitchFamily="34" charset="0"/>
                    <a:ea typeface="Calibri" panose="020F0502020204030204" pitchFamily="34" charset="0"/>
                  </a:rPr>
                  <a:t> / </a:t>
                </a:r>
                <a:r>
                  <a:rPr lang="en-US" sz="1600" b="1" dirty="0">
                    <a:solidFill>
                      <a:srgbClr val="002060"/>
                    </a:solidFill>
                  </a:rPr>
                  <a:t>Diversity</a:t>
                </a:r>
                <a:r>
                  <a:rPr lang="en-US" sz="1600" b="1" kern="100" dirty="0">
                    <a:effectLst/>
                    <a:latin typeface="Calibri" panose="020F0502020204030204" pitchFamily="34" charset="0"/>
                    <a:ea typeface="Calibri" panose="020F0502020204030204" pitchFamily="34" charset="0"/>
                    <a:cs typeface="Arial" panose="020B0604020202020204" pitchFamily="34" charset="0"/>
                  </a:rPr>
                  <a:t> </a:t>
                </a:r>
                <a:r>
                  <a:rPr lang="en-US" sz="1600" b="1" dirty="0">
                    <a:solidFill>
                      <a:srgbClr val="002060"/>
                    </a:solidFill>
                  </a:rPr>
                  <a:t>and</a:t>
                </a:r>
                <a:r>
                  <a:rPr lang="en-US" sz="1600" b="1" kern="100" dirty="0">
                    <a:effectLst/>
                    <a:latin typeface="Calibri" panose="020F0502020204030204" pitchFamily="34" charset="0"/>
                    <a:ea typeface="Calibri" panose="020F0502020204030204" pitchFamily="34" charset="0"/>
                    <a:cs typeface="Arial" panose="020B0604020202020204" pitchFamily="34" charset="0"/>
                  </a:rPr>
                  <a:t> </a:t>
                </a:r>
                <a:r>
                  <a:rPr lang="en-US" sz="1600" b="1" dirty="0">
                    <a:solidFill>
                      <a:srgbClr val="002060"/>
                    </a:solidFill>
                  </a:rPr>
                  <a:t>Inclusion</a:t>
                </a:r>
              </a:p>
            </p:txBody>
          </p:sp>
          <p:grpSp>
            <p:nvGrpSpPr>
              <p:cNvPr id="142" name="Group 141"/>
              <p:cNvGrpSpPr/>
              <p:nvPr/>
            </p:nvGrpSpPr>
            <p:grpSpPr>
              <a:xfrm>
                <a:off x="388541" y="5179648"/>
                <a:ext cx="536400" cy="443423"/>
                <a:chOff x="477000" y="5098420"/>
                <a:chExt cx="900000" cy="900000"/>
              </a:xfrm>
            </p:grpSpPr>
            <p:sp>
              <p:nvSpPr>
                <p:cNvPr id="143" name="Oval 142"/>
                <p:cNvSpPr/>
                <p:nvPr/>
              </p:nvSpPr>
              <p:spPr bwMode="gray">
                <a:xfrm>
                  <a:off x="477000" y="5098420"/>
                  <a:ext cx="900000" cy="900000"/>
                </a:xfrm>
                <a:prstGeom prst="ellipse">
                  <a:avLst/>
                </a:prstGeom>
                <a:solidFill>
                  <a:srgbClr val="ED1B4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400" b="1" dirty="0">
                    <a:solidFill>
                      <a:schemeClr val="bg1"/>
                    </a:solidFill>
                  </a:endParaRPr>
                </a:p>
              </p:txBody>
            </p:sp>
            <p:grpSp>
              <p:nvGrpSpPr>
                <p:cNvPr id="144" name="Group 432"/>
                <p:cNvGrpSpPr>
                  <a:grpSpLocks noChangeAspect="1"/>
                </p:cNvGrpSpPr>
                <p:nvPr/>
              </p:nvGrpSpPr>
              <p:grpSpPr bwMode="auto">
                <a:xfrm>
                  <a:off x="603000" y="5219914"/>
                  <a:ext cx="648000" cy="648000"/>
                  <a:chOff x="3450" y="1581"/>
                  <a:chExt cx="340" cy="340"/>
                </a:xfrm>
                <a:solidFill>
                  <a:schemeClr val="bg1"/>
                </a:solidFill>
              </p:grpSpPr>
              <p:sp>
                <p:nvSpPr>
                  <p:cNvPr id="145" name="Freeform 433"/>
                  <p:cNvSpPr>
                    <a:spLocks noEditPoints="1"/>
                  </p:cNvSpPr>
                  <p:nvPr/>
                </p:nvSpPr>
                <p:spPr bwMode="auto">
                  <a:xfrm>
                    <a:off x="3599" y="1701"/>
                    <a:ext cx="42" cy="43"/>
                  </a:xfrm>
                  <a:custGeom>
                    <a:avLst/>
                    <a:gdLst>
                      <a:gd name="T0" fmla="*/ 64 w 64"/>
                      <a:gd name="T1" fmla="*/ 32 h 64"/>
                      <a:gd name="T2" fmla="*/ 32 w 64"/>
                      <a:gd name="T3" fmla="*/ 0 h 64"/>
                      <a:gd name="T4" fmla="*/ 0 w 64"/>
                      <a:gd name="T5" fmla="*/ 32 h 64"/>
                      <a:gd name="T6" fmla="*/ 32 w 64"/>
                      <a:gd name="T7" fmla="*/ 64 h 64"/>
                      <a:gd name="T8" fmla="*/ 64 w 64"/>
                      <a:gd name="T9" fmla="*/ 32 h 64"/>
                      <a:gd name="T10" fmla="*/ 21 w 64"/>
                      <a:gd name="T11" fmla="*/ 32 h 64"/>
                      <a:gd name="T12" fmla="*/ 32 w 64"/>
                      <a:gd name="T13" fmla="*/ 21 h 64"/>
                      <a:gd name="T14" fmla="*/ 42 w 64"/>
                      <a:gd name="T15" fmla="*/ 32 h 64"/>
                      <a:gd name="T16" fmla="*/ 32 w 64"/>
                      <a:gd name="T17" fmla="*/ 43 h 64"/>
                      <a:gd name="T18" fmla="*/ 21 w 64"/>
                      <a:gd name="T19"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64" y="32"/>
                        </a:moveTo>
                        <a:cubicBezTo>
                          <a:pt x="64" y="14"/>
                          <a:pt x="49" y="0"/>
                          <a:pt x="32" y="0"/>
                        </a:cubicBezTo>
                        <a:cubicBezTo>
                          <a:pt x="14" y="0"/>
                          <a:pt x="0" y="14"/>
                          <a:pt x="0" y="32"/>
                        </a:cubicBezTo>
                        <a:cubicBezTo>
                          <a:pt x="0" y="50"/>
                          <a:pt x="14" y="64"/>
                          <a:pt x="32" y="64"/>
                        </a:cubicBezTo>
                        <a:cubicBezTo>
                          <a:pt x="49" y="64"/>
                          <a:pt x="64" y="50"/>
                          <a:pt x="64" y="32"/>
                        </a:cubicBezTo>
                        <a:close/>
                        <a:moveTo>
                          <a:pt x="21" y="32"/>
                        </a:moveTo>
                        <a:cubicBezTo>
                          <a:pt x="21" y="26"/>
                          <a:pt x="26" y="21"/>
                          <a:pt x="32" y="21"/>
                        </a:cubicBezTo>
                        <a:cubicBezTo>
                          <a:pt x="38" y="21"/>
                          <a:pt x="42" y="26"/>
                          <a:pt x="42" y="32"/>
                        </a:cubicBezTo>
                        <a:cubicBezTo>
                          <a:pt x="42" y="38"/>
                          <a:pt x="38" y="43"/>
                          <a:pt x="32" y="43"/>
                        </a:cubicBezTo>
                        <a:cubicBezTo>
                          <a:pt x="26" y="43"/>
                          <a:pt x="21" y="38"/>
                          <a:pt x="21" y="3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prstClr val="black"/>
                      </a:solidFill>
                      <a:effectLst/>
                      <a:uLnTx/>
                      <a:uFillTx/>
                    </a:endParaRPr>
                  </a:p>
                </p:txBody>
              </p:sp>
              <p:sp>
                <p:nvSpPr>
                  <p:cNvPr id="146" name="Freeform 434"/>
                  <p:cNvSpPr>
                    <a:spLocks/>
                  </p:cNvSpPr>
                  <p:nvPr/>
                </p:nvSpPr>
                <p:spPr bwMode="auto">
                  <a:xfrm>
                    <a:off x="3514" y="1645"/>
                    <a:ext cx="212" cy="184"/>
                  </a:xfrm>
                  <a:custGeom>
                    <a:avLst/>
                    <a:gdLst>
                      <a:gd name="T0" fmla="*/ 160 w 320"/>
                      <a:gd name="T1" fmla="*/ 0 h 277"/>
                      <a:gd name="T2" fmla="*/ 0 w 320"/>
                      <a:gd name="T3" fmla="*/ 160 h 277"/>
                      <a:gd name="T4" fmla="*/ 45 w 320"/>
                      <a:gd name="T5" fmla="*/ 272 h 277"/>
                      <a:gd name="T6" fmla="*/ 60 w 320"/>
                      <a:gd name="T7" fmla="*/ 272 h 277"/>
                      <a:gd name="T8" fmla="*/ 61 w 320"/>
                      <a:gd name="T9" fmla="*/ 257 h 277"/>
                      <a:gd name="T10" fmla="*/ 21 w 320"/>
                      <a:gd name="T11" fmla="*/ 160 h 277"/>
                      <a:gd name="T12" fmla="*/ 160 w 320"/>
                      <a:gd name="T13" fmla="*/ 21 h 277"/>
                      <a:gd name="T14" fmla="*/ 298 w 320"/>
                      <a:gd name="T15" fmla="*/ 160 h 277"/>
                      <a:gd name="T16" fmla="*/ 257 w 320"/>
                      <a:gd name="T17" fmla="*/ 259 h 277"/>
                      <a:gd name="T18" fmla="*/ 257 w 320"/>
                      <a:gd name="T19" fmla="*/ 274 h 277"/>
                      <a:gd name="T20" fmla="*/ 264 w 320"/>
                      <a:gd name="T21" fmla="*/ 277 h 277"/>
                      <a:gd name="T22" fmla="*/ 272 w 320"/>
                      <a:gd name="T23" fmla="*/ 274 h 277"/>
                      <a:gd name="T24" fmla="*/ 320 w 320"/>
                      <a:gd name="T25" fmla="*/ 160 h 277"/>
                      <a:gd name="T26" fmla="*/ 160 w 320"/>
                      <a:gd name="T27"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0" h="277">
                        <a:moveTo>
                          <a:pt x="160" y="0"/>
                        </a:moveTo>
                        <a:cubicBezTo>
                          <a:pt x="71" y="0"/>
                          <a:pt x="0" y="71"/>
                          <a:pt x="0" y="160"/>
                        </a:cubicBezTo>
                        <a:cubicBezTo>
                          <a:pt x="0" y="202"/>
                          <a:pt x="16" y="242"/>
                          <a:pt x="45" y="272"/>
                        </a:cubicBezTo>
                        <a:cubicBezTo>
                          <a:pt x="49" y="276"/>
                          <a:pt x="56" y="276"/>
                          <a:pt x="60" y="272"/>
                        </a:cubicBezTo>
                        <a:cubicBezTo>
                          <a:pt x="65" y="268"/>
                          <a:pt x="65" y="261"/>
                          <a:pt x="61" y="257"/>
                        </a:cubicBezTo>
                        <a:cubicBezTo>
                          <a:pt x="35" y="231"/>
                          <a:pt x="21" y="196"/>
                          <a:pt x="21" y="160"/>
                        </a:cubicBezTo>
                        <a:cubicBezTo>
                          <a:pt x="21" y="83"/>
                          <a:pt x="83" y="21"/>
                          <a:pt x="160" y="21"/>
                        </a:cubicBezTo>
                        <a:cubicBezTo>
                          <a:pt x="236" y="21"/>
                          <a:pt x="298" y="83"/>
                          <a:pt x="298" y="160"/>
                        </a:cubicBezTo>
                        <a:cubicBezTo>
                          <a:pt x="298" y="197"/>
                          <a:pt x="284" y="232"/>
                          <a:pt x="257" y="259"/>
                        </a:cubicBezTo>
                        <a:cubicBezTo>
                          <a:pt x="253" y="263"/>
                          <a:pt x="252" y="270"/>
                          <a:pt x="257" y="274"/>
                        </a:cubicBezTo>
                        <a:cubicBezTo>
                          <a:pt x="259" y="276"/>
                          <a:pt x="261" y="277"/>
                          <a:pt x="264" y="277"/>
                        </a:cubicBezTo>
                        <a:cubicBezTo>
                          <a:pt x="267" y="277"/>
                          <a:pt x="270" y="276"/>
                          <a:pt x="272" y="274"/>
                        </a:cubicBezTo>
                        <a:cubicBezTo>
                          <a:pt x="303" y="244"/>
                          <a:pt x="320" y="203"/>
                          <a:pt x="320" y="160"/>
                        </a:cubicBezTo>
                        <a:cubicBezTo>
                          <a:pt x="320" y="71"/>
                          <a:pt x="248" y="0"/>
                          <a:pt x="16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prstClr val="black"/>
                      </a:solidFill>
                      <a:effectLst/>
                      <a:uLnTx/>
                      <a:uFillTx/>
                    </a:endParaRPr>
                  </a:p>
                </p:txBody>
              </p:sp>
              <p:sp>
                <p:nvSpPr>
                  <p:cNvPr id="147" name="Freeform 435"/>
                  <p:cNvSpPr>
                    <a:spLocks noEditPoints="1"/>
                  </p:cNvSpPr>
                  <p:nvPr/>
                </p:nvSpPr>
                <p:spPr bwMode="auto">
                  <a:xfrm>
                    <a:off x="3591" y="1751"/>
                    <a:ext cx="57" cy="99"/>
                  </a:xfrm>
                  <a:custGeom>
                    <a:avLst/>
                    <a:gdLst>
                      <a:gd name="T0" fmla="*/ 64 w 85"/>
                      <a:gd name="T1" fmla="*/ 0 h 149"/>
                      <a:gd name="T2" fmla="*/ 21 w 85"/>
                      <a:gd name="T3" fmla="*/ 0 h 149"/>
                      <a:gd name="T4" fmla="*/ 0 w 85"/>
                      <a:gd name="T5" fmla="*/ 21 h 149"/>
                      <a:gd name="T6" fmla="*/ 0 w 85"/>
                      <a:gd name="T7" fmla="*/ 53 h 149"/>
                      <a:gd name="T8" fmla="*/ 9 w 85"/>
                      <a:gd name="T9" fmla="*/ 100 h 149"/>
                      <a:gd name="T10" fmla="*/ 32 w 85"/>
                      <a:gd name="T11" fmla="*/ 149 h 149"/>
                      <a:gd name="T12" fmla="*/ 53 w 85"/>
                      <a:gd name="T13" fmla="*/ 149 h 149"/>
                      <a:gd name="T14" fmla="*/ 76 w 85"/>
                      <a:gd name="T15" fmla="*/ 100 h 149"/>
                      <a:gd name="T16" fmla="*/ 85 w 85"/>
                      <a:gd name="T17" fmla="*/ 53 h 149"/>
                      <a:gd name="T18" fmla="*/ 85 w 85"/>
                      <a:gd name="T19" fmla="*/ 21 h 149"/>
                      <a:gd name="T20" fmla="*/ 64 w 85"/>
                      <a:gd name="T21" fmla="*/ 0 h 149"/>
                      <a:gd name="T22" fmla="*/ 47 w 85"/>
                      <a:gd name="T23" fmla="*/ 128 h 149"/>
                      <a:gd name="T24" fmla="*/ 38 w 85"/>
                      <a:gd name="T25" fmla="*/ 128 h 149"/>
                      <a:gd name="T26" fmla="*/ 21 w 85"/>
                      <a:gd name="T27" fmla="*/ 53 h 149"/>
                      <a:gd name="T28" fmla="*/ 21 w 85"/>
                      <a:gd name="T29" fmla="*/ 22 h 149"/>
                      <a:gd name="T30" fmla="*/ 21 w 85"/>
                      <a:gd name="T31" fmla="*/ 21 h 149"/>
                      <a:gd name="T32" fmla="*/ 63 w 85"/>
                      <a:gd name="T33" fmla="*/ 21 h 149"/>
                      <a:gd name="T34" fmla="*/ 64 w 85"/>
                      <a:gd name="T35" fmla="*/ 21 h 149"/>
                      <a:gd name="T36" fmla="*/ 64 w 85"/>
                      <a:gd name="T37" fmla="*/ 53 h 149"/>
                      <a:gd name="T38" fmla="*/ 47 w 85"/>
                      <a:gd name="T39" fmla="*/ 12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149">
                        <a:moveTo>
                          <a:pt x="64" y="0"/>
                        </a:moveTo>
                        <a:cubicBezTo>
                          <a:pt x="21" y="0"/>
                          <a:pt x="21" y="0"/>
                          <a:pt x="21" y="0"/>
                        </a:cubicBezTo>
                        <a:cubicBezTo>
                          <a:pt x="10" y="0"/>
                          <a:pt x="0" y="10"/>
                          <a:pt x="0" y="21"/>
                        </a:cubicBezTo>
                        <a:cubicBezTo>
                          <a:pt x="0" y="53"/>
                          <a:pt x="0" y="53"/>
                          <a:pt x="0" y="53"/>
                        </a:cubicBezTo>
                        <a:cubicBezTo>
                          <a:pt x="0" y="58"/>
                          <a:pt x="6" y="87"/>
                          <a:pt x="9" y="100"/>
                        </a:cubicBezTo>
                        <a:cubicBezTo>
                          <a:pt x="19" y="144"/>
                          <a:pt x="23" y="149"/>
                          <a:pt x="32" y="149"/>
                        </a:cubicBezTo>
                        <a:cubicBezTo>
                          <a:pt x="53" y="149"/>
                          <a:pt x="53" y="149"/>
                          <a:pt x="53" y="149"/>
                        </a:cubicBezTo>
                        <a:cubicBezTo>
                          <a:pt x="63" y="149"/>
                          <a:pt x="66" y="144"/>
                          <a:pt x="76" y="100"/>
                        </a:cubicBezTo>
                        <a:cubicBezTo>
                          <a:pt x="79" y="87"/>
                          <a:pt x="85" y="58"/>
                          <a:pt x="85" y="53"/>
                        </a:cubicBezTo>
                        <a:cubicBezTo>
                          <a:pt x="85" y="21"/>
                          <a:pt x="85" y="21"/>
                          <a:pt x="85" y="21"/>
                        </a:cubicBezTo>
                        <a:cubicBezTo>
                          <a:pt x="85" y="10"/>
                          <a:pt x="75" y="0"/>
                          <a:pt x="64" y="0"/>
                        </a:cubicBezTo>
                        <a:close/>
                        <a:moveTo>
                          <a:pt x="47" y="128"/>
                        </a:moveTo>
                        <a:cubicBezTo>
                          <a:pt x="38" y="128"/>
                          <a:pt x="38" y="128"/>
                          <a:pt x="38" y="128"/>
                        </a:cubicBezTo>
                        <a:cubicBezTo>
                          <a:pt x="33" y="112"/>
                          <a:pt x="22" y="60"/>
                          <a:pt x="21" y="53"/>
                        </a:cubicBezTo>
                        <a:cubicBezTo>
                          <a:pt x="21" y="22"/>
                          <a:pt x="21" y="22"/>
                          <a:pt x="21" y="22"/>
                        </a:cubicBezTo>
                        <a:cubicBezTo>
                          <a:pt x="21" y="22"/>
                          <a:pt x="22" y="21"/>
                          <a:pt x="21" y="21"/>
                        </a:cubicBezTo>
                        <a:cubicBezTo>
                          <a:pt x="63" y="21"/>
                          <a:pt x="63" y="21"/>
                          <a:pt x="63" y="21"/>
                        </a:cubicBezTo>
                        <a:cubicBezTo>
                          <a:pt x="63" y="21"/>
                          <a:pt x="64" y="22"/>
                          <a:pt x="64" y="21"/>
                        </a:cubicBezTo>
                        <a:cubicBezTo>
                          <a:pt x="64" y="53"/>
                          <a:pt x="64" y="53"/>
                          <a:pt x="64" y="53"/>
                        </a:cubicBezTo>
                        <a:cubicBezTo>
                          <a:pt x="63" y="60"/>
                          <a:pt x="52" y="112"/>
                          <a:pt x="47" y="12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prstClr val="black"/>
                      </a:solidFill>
                      <a:effectLst/>
                      <a:uLnTx/>
                      <a:uFillTx/>
                    </a:endParaRPr>
                  </a:p>
                </p:txBody>
              </p:sp>
              <p:sp>
                <p:nvSpPr>
                  <p:cNvPr id="148" name="Freeform 436"/>
                  <p:cNvSpPr>
                    <a:spLocks/>
                  </p:cNvSpPr>
                  <p:nvPr/>
                </p:nvSpPr>
                <p:spPr bwMode="auto">
                  <a:xfrm>
                    <a:off x="3542" y="1673"/>
                    <a:ext cx="156" cy="136"/>
                  </a:xfrm>
                  <a:custGeom>
                    <a:avLst/>
                    <a:gdLst>
                      <a:gd name="T0" fmla="*/ 118 w 235"/>
                      <a:gd name="T1" fmla="*/ 0 h 205"/>
                      <a:gd name="T2" fmla="*/ 0 w 235"/>
                      <a:gd name="T3" fmla="*/ 118 h 205"/>
                      <a:gd name="T4" fmla="*/ 34 w 235"/>
                      <a:gd name="T5" fmla="*/ 200 h 205"/>
                      <a:gd name="T6" fmla="*/ 49 w 235"/>
                      <a:gd name="T7" fmla="*/ 200 h 205"/>
                      <a:gd name="T8" fmla="*/ 49 w 235"/>
                      <a:gd name="T9" fmla="*/ 185 h 205"/>
                      <a:gd name="T10" fmla="*/ 22 w 235"/>
                      <a:gd name="T11" fmla="*/ 118 h 205"/>
                      <a:gd name="T12" fmla="*/ 118 w 235"/>
                      <a:gd name="T13" fmla="*/ 22 h 205"/>
                      <a:gd name="T14" fmla="*/ 214 w 235"/>
                      <a:gd name="T15" fmla="*/ 118 h 205"/>
                      <a:gd name="T16" fmla="*/ 185 w 235"/>
                      <a:gd name="T17" fmla="*/ 186 h 205"/>
                      <a:gd name="T18" fmla="*/ 185 w 235"/>
                      <a:gd name="T19" fmla="*/ 201 h 205"/>
                      <a:gd name="T20" fmla="*/ 192 w 235"/>
                      <a:gd name="T21" fmla="*/ 205 h 205"/>
                      <a:gd name="T22" fmla="*/ 200 w 235"/>
                      <a:gd name="T23" fmla="*/ 201 h 205"/>
                      <a:gd name="T24" fmla="*/ 235 w 235"/>
                      <a:gd name="T25" fmla="*/ 118 h 205"/>
                      <a:gd name="T26" fmla="*/ 118 w 235"/>
                      <a:gd name="T27"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 h="205">
                        <a:moveTo>
                          <a:pt x="118" y="0"/>
                        </a:moveTo>
                        <a:cubicBezTo>
                          <a:pt x="53" y="0"/>
                          <a:pt x="0" y="53"/>
                          <a:pt x="0" y="118"/>
                        </a:cubicBezTo>
                        <a:cubicBezTo>
                          <a:pt x="0" y="149"/>
                          <a:pt x="12" y="178"/>
                          <a:pt x="34" y="200"/>
                        </a:cubicBezTo>
                        <a:cubicBezTo>
                          <a:pt x="38" y="204"/>
                          <a:pt x="45" y="204"/>
                          <a:pt x="49" y="200"/>
                        </a:cubicBezTo>
                        <a:cubicBezTo>
                          <a:pt x="53" y="196"/>
                          <a:pt x="53" y="189"/>
                          <a:pt x="49" y="185"/>
                        </a:cubicBezTo>
                        <a:cubicBezTo>
                          <a:pt x="31" y="167"/>
                          <a:pt x="22" y="143"/>
                          <a:pt x="22" y="118"/>
                        </a:cubicBezTo>
                        <a:cubicBezTo>
                          <a:pt x="22" y="65"/>
                          <a:pt x="65" y="22"/>
                          <a:pt x="118" y="22"/>
                        </a:cubicBezTo>
                        <a:cubicBezTo>
                          <a:pt x="171" y="22"/>
                          <a:pt x="214" y="65"/>
                          <a:pt x="214" y="118"/>
                        </a:cubicBezTo>
                        <a:cubicBezTo>
                          <a:pt x="214" y="144"/>
                          <a:pt x="203" y="168"/>
                          <a:pt x="185" y="186"/>
                        </a:cubicBezTo>
                        <a:cubicBezTo>
                          <a:pt x="181" y="190"/>
                          <a:pt x="181" y="197"/>
                          <a:pt x="185" y="201"/>
                        </a:cubicBezTo>
                        <a:cubicBezTo>
                          <a:pt x="187" y="203"/>
                          <a:pt x="190" y="205"/>
                          <a:pt x="192" y="205"/>
                        </a:cubicBezTo>
                        <a:cubicBezTo>
                          <a:pt x="195" y="205"/>
                          <a:pt x="198" y="203"/>
                          <a:pt x="200" y="201"/>
                        </a:cubicBezTo>
                        <a:cubicBezTo>
                          <a:pt x="223" y="179"/>
                          <a:pt x="235" y="149"/>
                          <a:pt x="235" y="118"/>
                        </a:cubicBezTo>
                        <a:cubicBezTo>
                          <a:pt x="235" y="53"/>
                          <a:pt x="182" y="0"/>
                          <a:pt x="11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prstClr val="black"/>
                      </a:solidFill>
                      <a:effectLst/>
                      <a:uLnTx/>
                      <a:uFillTx/>
                    </a:endParaRPr>
                  </a:p>
                </p:txBody>
              </p:sp>
              <p:sp>
                <p:nvSpPr>
                  <p:cNvPr id="149" name="Freeform 437"/>
                  <p:cNvSpPr>
                    <a:spLocks noEditPoints="1"/>
                  </p:cNvSpPr>
                  <p:nvPr/>
                </p:nvSpPr>
                <p:spPr bwMode="auto">
                  <a:xfrm>
                    <a:off x="3450" y="1581"/>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prstClr val="black"/>
                      </a:solidFill>
                      <a:effectLst/>
                      <a:uLnTx/>
                      <a:uFillTx/>
                    </a:endParaRPr>
                  </a:p>
                </p:txBody>
              </p:sp>
            </p:grpSp>
          </p:grpSp>
        </p:grpSp>
        <p:grpSp>
          <p:nvGrpSpPr>
            <p:cNvPr id="98" name="Group 97"/>
            <p:cNvGrpSpPr/>
            <p:nvPr/>
          </p:nvGrpSpPr>
          <p:grpSpPr>
            <a:xfrm>
              <a:off x="242198" y="5363937"/>
              <a:ext cx="5854635" cy="689769"/>
              <a:chOff x="213015" y="5981716"/>
              <a:chExt cx="6259423" cy="689769"/>
            </a:xfrm>
          </p:grpSpPr>
          <p:sp>
            <p:nvSpPr>
              <p:cNvPr id="129" name="Rectangle 128"/>
              <p:cNvSpPr/>
              <p:nvPr/>
            </p:nvSpPr>
            <p:spPr bwMode="gray">
              <a:xfrm>
                <a:off x="6112438" y="5981716"/>
                <a:ext cx="360000" cy="689769"/>
              </a:xfrm>
              <a:prstGeom prst="rect">
                <a:avLst/>
              </a:prstGeom>
              <a:solidFill>
                <a:srgbClr val="21419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400" b="1" dirty="0">
                  <a:solidFill>
                    <a:schemeClr val="accent5"/>
                  </a:solidFill>
                </a:endParaRPr>
              </a:p>
            </p:txBody>
          </p:sp>
          <p:grpSp>
            <p:nvGrpSpPr>
              <p:cNvPr id="130" name="Group 129"/>
              <p:cNvGrpSpPr/>
              <p:nvPr/>
            </p:nvGrpSpPr>
            <p:grpSpPr>
              <a:xfrm>
                <a:off x="213015" y="5981716"/>
                <a:ext cx="1008000" cy="689769"/>
                <a:chOff x="-2079993" y="4221496"/>
                <a:chExt cx="1008000" cy="1008000"/>
              </a:xfrm>
            </p:grpSpPr>
            <p:sp>
              <p:nvSpPr>
                <p:cNvPr id="137" name="Oval 136"/>
                <p:cNvSpPr/>
                <p:nvPr/>
              </p:nvSpPr>
              <p:spPr bwMode="gray">
                <a:xfrm>
                  <a:off x="-2079993" y="4221496"/>
                  <a:ext cx="1008000" cy="1008000"/>
                </a:xfrm>
                <a:prstGeom prst="ellipse">
                  <a:avLst/>
                </a:prstGeom>
                <a:solidFill>
                  <a:srgbClr val="21419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400" b="1" dirty="0">
                    <a:solidFill>
                      <a:schemeClr val="bg1"/>
                    </a:solidFill>
                  </a:endParaRPr>
                </a:p>
              </p:txBody>
            </p:sp>
            <p:sp>
              <p:nvSpPr>
                <p:cNvPr id="138" name="Oval 137"/>
                <p:cNvSpPr/>
                <p:nvPr/>
              </p:nvSpPr>
              <p:spPr bwMode="gray">
                <a:xfrm>
                  <a:off x="-1971993" y="4329496"/>
                  <a:ext cx="792000" cy="792000"/>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400" b="1" dirty="0">
                    <a:solidFill>
                      <a:schemeClr val="bg1"/>
                    </a:solidFill>
                  </a:endParaRPr>
                </a:p>
              </p:txBody>
            </p:sp>
          </p:grpSp>
          <p:sp>
            <p:nvSpPr>
              <p:cNvPr id="131" name="Rectangle 130"/>
              <p:cNvSpPr/>
              <p:nvPr/>
            </p:nvSpPr>
            <p:spPr bwMode="gray">
              <a:xfrm>
                <a:off x="725938" y="5981716"/>
                <a:ext cx="5584575" cy="689769"/>
              </a:xfrm>
              <a:prstGeom prst="rect">
                <a:avLst/>
              </a:prstGeom>
              <a:solidFill>
                <a:srgbClr val="F5F5F5"/>
              </a:solidFill>
              <a:ln w="19050" algn="ctr">
                <a:noFill/>
                <a:miter lim="800000"/>
                <a:headEnd/>
                <a:tailEnd/>
              </a:ln>
            </p:spPr>
            <p:txBody>
              <a:bodyPr wrap="square" lIns="88900" tIns="88900" rIns="88900" bIns="88900" rtlCol="0" anchor="t"/>
              <a:lstStyle/>
              <a:p>
                <a:pPr algn="ctr">
                  <a:lnSpc>
                    <a:spcPct val="107000"/>
                  </a:lnSpc>
                  <a:spcAft>
                    <a:spcPts val="800"/>
                  </a:spcAft>
                </a:pPr>
                <a:r>
                  <a:rPr lang="ar-OM" sz="1600" b="1" kern="100" dirty="0">
                    <a:solidFill>
                      <a:srgbClr val="002060"/>
                    </a:solidFill>
                    <a:latin typeface="Calibri" panose="020F0502020204030204" pitchFamily="34" charset="0"/>
                    <a:ea typeface="Calibri" panose="020F0502020204030204" pitchFamily="34" charset="0"/>
                  </a:rPr>
                  <a:t>7</a:t>
                </a:r>
                <a:r>
                  <a:rPr lang="ar-AE" sz="1600" b="1" kern="100" dirty="0">
                    <a:solidFill>
                      <a:srgbClr val="002060"/>
                    </a:solidFill>
                    <a:latin typeface="Calibri" panose="020F0502020204030204" pitchFamily="34" charset="0"/>
                    <a:ea typeface="Calibri" panose="020F0502020204030204" pitchFamily="34" charset="0"/>
                  </a:rPr>
                  <a:t>. التواصل</a:t>
                </a:r>
                <a:r>
                  <a:rPr lang="ar-OM" sz="1600" b="1" kern="100" dirty="0">
                    <a:solidFill>
                      <a:srgbClr val="002060"/>
                    </a:solidFill>
                    <a:latin typeface="Calibri" panose="020F0502020204030204" pitchFamily="34" charset="0"/>
                    <a:ea typeface="Calibri" panose="020F0502020204030204" pitchFamily="34" charset="0"/>
                  </a:rPr>
                  <a:t> / </a:t>
                </a:r>
                <a:r>
                  <a:rPr lang="en-US" sz="1600" b="1" dirty="0">
                    <a:solidFill>
                      <a:srgbClr val="002060"/>
                    </a:solidFill>
                  </a:rPr>
                  <a:t>Communication</a:t>
                </a:r>
              </a:p>
            </p:txBody>
          </p:sp>
          <p:grpSp>
            <p:nvGrpSpPr>
              <p:cNvPr id="132" name="Group 131"/>
              <p:cNvGrpSpPr/>
              <p:nvPr/>
            </p:nvGrpSpPr>
            <p:grpSpPr>
              <a:xfrm>
                <a:off x="393015" y="6104889"/>
                <a:ext cx="536400" cy="443423"/>
                <a:chOff x="889944" y="3238616"/>
                <a:chExt cx="720000" cy="720000"/>
              </a:xfrm>
            </p:grpSpPr>
            <p:sp>
              <p:nvSpPr>
                <p:cNvPr id="133" name="Oval 132"/>
                <p:cNvSpPr/>
                <p:nvPr/>
              </p:nvSpPr>
              <p:spPr bwMode="gray">
                <a:xfrm>
                  <a:off x="889944" y="3238616"/>
                  <a:ext cx="720000" cy="720000"/>
                </a:xfrm>
                <a:prstGeom prst="ellipse">
                  <a:avLst/>
                </a:prstGeom>
                <a:solidFill>
                  <a:srgbClr val="21419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400" b="1" dirty="0">
                    <a:solidFill>
                      <a:schemeClr val="bg1"/>
                    </a:solidFill>
                  </a:endParaRPr>
                </a:p>
              </p:txBody>
            </p:sp>
            <p:sp>
              <p:nvSpPr>
                <p:cNvPr id="135" name="Freeform 40"/>
                <p:cNvSpPr>
                  <a:spLocks noEditPoints="1"/>
                </p:cNvSpPr>
                <p:nvPr/>
              </p:nvSpPr>
              <p:spPr bwMode="auto">
                <a:xfrm>
                  <a:off x="961944" y="3310616"/>
                  <a:ext cx="575999" cy="575999"/>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endParaRPr>
                </a:p>
              </p:txBody>
            </p:sp>
          </p:grpSp>
        </p:grpSp>
        <p:sp>
          <p:nvSpPr>
            <p:cNvPr id="99" name="Rectangle 98"/>
            <p:cNvSpPr/>
            <p:nvPr/>
          </p:nvSpPr>
          <p:spPr bwMode="gray">
            <a:xfrm>
              <a:off x="11831781" y="3635889"/>
              <a:ext cx="129309" cy="689769"/>
            </a:xfrm>
            <a:prstGeom prst="rect">
              <a:avLst/>
            </a:prstGeom>
            <a:solidFill>
              <a:srgbClr val="ED1B4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400" b="1" dirty="0">
                <a:solidFill>
                  <a:schemeClr val="bg1"/>
                </a:solidFill>
              </a:endParaRPr>
            </a:p>
          </p:txBody>
        </p:sp>
        <p:sp>
          <p:nvSpPr>
            <p:cNvPr id="100" name="Oval 99"/>
            <p:cNvSpPr/>
            <p:nvPr/>
          </p:nvSpPr>
          <p:spPr bwMode="gray">
            <a:xfrm>
              <a:off x="6256772" y="3635889"/>
              <a:ext cx="918608" cy="689769"/>
            </a:xfrm>
            <a:prstGeom prst="ellipse">
              <a:avLst/>
            </a:prstGeom>
            <a:solidFill>
              <a:srgbClr val="ED1B4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400" b="1" dirty="0">
                <a:solidFill>
                  <a:schemeClr val="bg1"/>
                </a:solidFill>
              </a:endParaRPr>
            </a:p>
          </p:txBody>
        </p:sp>
        <p:sp>
          <p:nvSpPr>
            <p:cNvPr id="101" name="Oval 100"/>
            <p:cNvSpPr/>
            <p:nvPr/>
          </p:nvSpPr>
          <p:spPr bwMode="gray">
            <a:xfrm>
              <a:off x="6355194" y="3709793"/>
              <a:ext cx="721763" cy="541962"/>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400" b="1" dirty="0">
                <a:solidFill>
                  <a:schemeClr val="bg1"/>
                </a:solidFill>
              </a:endParaRPr>
            </a:p>
          </p:txBody>
        </p:sp>
        <p:sp>
          <p:nvSpPr>
            <p:cNvPr id="102" name="Rectangle 101"/>
            <p:cNvSpPr/>
            <p:nvPr/>
          </p:nvSpPr>
          <p:spPr bwMode="gray">
            <a:xfrm>
              <a:off x="6724207" y="3635889"/>
              <a:ext cx="5089319" cy="689769"/>
            </a:xfrm>
            <a:prstGeom prst="rect">
              <a:avLst/>
            </a:prstGeom>
            <a:solidFill>
              <a:srgbClr val="F5F5F5"/>
            </a:solidFill>
            <a:ln w="19050" algn="ctr">
              <a:noFill/>
              <a:miter lim="800000"/>
              <a:headEnd/>
              <a:tailEnd/>
            </a:ln>
          </p:spPr>
          <p:txBody>
            <a:bodyPr wrap="square" lIns="88900" tIns="88900" rIns="88900" bIns="88900" rtlCol="0" anchor="t"/>
            <a:lstStyle/>
            <a:p>
              <a:pPr algn="ctr">
                <a:lnSpc>
                  <a:spcPct val="106000"/>
                </a:lnSpc>
                <a:spcAft>
                  <a:spcPts val="600"/>
                </a:spcAft>
              </a:pPr>
              <a:r>
                <a:rPr lang="ar-OM" sz="1600" b="1" kern="100" dirty="0">
                  <a:solidFill>
                    <a:srgbClr val="002060"/>
                  </a:solidFill>
                  <a:latin typeface="Calibri" panose="020F0502020204030204" pitchFamily="34" charset="0"/>
                  <a:ea typeface="Calibri" panose="020F0502020204030204" pitchFamily="34" charset="0"/>
                </a:rPr>
                <a:t>2</a:t>
              </a:r>
              <a:r>
                <a:rPr lang="ar-AE" sz="1600" b="1" kern="100" dirty="0">
                  <a:solidFill>
                    <a:srgbClr val="002060"/>
                  </a:solidFill>
                  <a:latin typeface="Calibri" panose="020F0502020204030204" pitchFamily="34" charset="0"/>
                  <a:ea typeface="Calibri" panose="020F0502020204030204" pitchFamily="34" charset="0"/>
                </a:rPr>
                <a:t>. </a:t>
              </a:r>
              <a:r>
                <a:rPr lang="ar-OM" sz="1600" b="1" kern="100" dirty="0">
                  <a:solidFill>
                    <a:srgbClr val="002060"/>
                  </a:solidFill>
                  <a:latin typeface="Calibri" panose="020F0502020204030204" pitchFamily="34" charset="0"/>
                  <a:ea typeface="Calibri" panose="020F0502020204030204" pitchFamily="34" charset="0"/>
                </a:rPr>
                <a:t>النقد البناء/ </a:t>
              </a:r>
              <a:r>
                <a:rPr lang="en-US" sz="1600" b="1" dirty="0">
                  <a:solidFill>
                    <a:srgbClr val="002060"/>
                  </a:solidFill>
                </a:rPr>
                <a:t>Critical</a:t>
              </a:r>
              <a:r>
                <a:rPr lang="en-US" sz="1600" b="1" kern="100" dirty="0">
                  <a:effectLst/>
                  <a:latin typeface="Calibri" panose="020F0502020204030204" pitchFamily="34" charset="0"/>
                  <a:ea typeface="Calibri" panose="020F0502020204030204" pitchFamily="34" charset="0"/>
                  <a:cs typeface="Arial" panose="020B0604020202020204" pitchFamily="34" charset="0"/>
                </a:rPr>
                <a:t> </a:t>
              </a:r>
              <a:r>
                <a:rPr lang="en-US" sz="1600" b="1" dirty="0">
                  <a:solidFill>
                    <a:srgbClr val="002060"/>
                  </a:solidFill>
                </a:rPr>
                <a:t>Thinking</a:t>
              </a:r>
            </a:p>
            <a:p>
              <a:pPr algn="ctr">
                <a:lnSpc>
                  <a:spcPct val="106000"/>
                </a:lnSpc>
                <a:spcAft>
                  <a:spcPts val="600"/>
                </a:spcAft>
              </a:pPr>
              <a:endParaRPr lang="en-US" sz="1600" b="1" dirty="0">
                <a:solidFill>
                  <a:srgbClr val="FE5000"/>
                </a:solidFill>
              </a:endParaRPr>
            </a:p>
          </p:txBody>
        </p:sp>
        <p:grpSp>
          <p:nvGrpSpPr>
            <p:cNvPr id="103" name="Group 102"/>
            <p:cNvGrpSpPr/>
            <p:nvPr/>
          </p:nvGrpSpPr>
          <p:grpSpPr>
            <a:xfrm>
              <a:off x="6420809" y="3759062"/>
              <a:ext cx="488830" cy="443423"/>
              <a:chOff x="477000" y="3396359"/>
              <a:chExt cx="900000" cy="900000"/>
            </a:xfrm>
          </p:grpSpPr>
          <p:sp>
            <p:nvSpPr>
              <p:cNvPr id="122" name="Oval 121"/>
              <p:cNvSpPr/>
              <p:nvPr/>
            </p:nvSpPr>
            <p:spPr bwMode="gray">
              <a:xfrm>
                <a:off x="477000" y="3396359"/>
                <a:ext cx="900000" cy="900000"/>
              </a:xfrm>
              <a:prstGeom prst="ellipse">
                <a:avLst/>
              </a:prstGeom>
              <a:solidFill>
                <a:srgbClr val="ED1B4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400" b="1" dirty="0">
                  <a:solidFill>
                    <a:schemeClr val="bg1"/>
                  </a:solidFill>
                </a:endParaRPr>
              </a:p>
            </p:txBody>
          </p:sp>
          <p:sp>
            <p:nvSpPr>
              <p:cNvPr id="128" name="Freeform 833"/>
              <p:cNvSpPr>
                <a:spLocks noEditPoints="1"/>
              </p:cNvSpPr>
              <p:nvPr/>
            </p:nvSpPr>
            <p:spPr bwMode="auto">
              <a:xfrm>
                <a:off x="602048" y="3517853"/>
                <a:ext cx="649905" cy="648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endParaRPr>
              </a:p>
            </p:txBody>
          </p:sp>
        </p:grpSp>
        <p:grpSp>
          <p:nvGrpSpPr>
            <p:cNvPr id="104" name="Group 103"/>
            <p:cNvGrpSpPr/>
            <p:nvPr/>
          </p:nvGrpSpPr>
          <p:grpSpPr>
            <a:xfrm>
              <a:off x="6256772" y="4499202"/>
              <a:ext cx="918608" cy="689769"/>
              <a:chOff x="-2079993" y="4221496"/>
              <a:chExt cx="1008000" cy="1008000"/>
            </a:xfrm>
          </p:grpSpPr>
          <p:sp>
            <p:nvSpPr>
              <p:cNvPr id="120" name="Oval 119"/>
              <p:cNvSpPr/>
              <p:nvPr/>
            </p:nvSpPr>
            <p:spPr bwMode="gray">
              <a:xfrm>
                <a:off x="-2079993" y="4221496"/>
                <a:ext cx="1008000" cy="1008000"/>
              </a:xfrm>
              <a:prstGeom prst="ellipse">
                <a:avLst/>
              </a:prstGeom>
              <a:solidFill>
                <a:srgbClr val="21419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400" b="1" dirty="0">
                  <a:solidFill>
                    <a:schemeClr val="bg1"/>
                  </a:solidFill>
                </a:endParaRPr>
              </a:p>
            </p:txBody>
          </p:sp>
          <p:sp>
            <p:nvSpPr>
              <p:cNvPr id="121" name="Oval 120"/>
              <p:cNvSpPr/>
              <p:nvPr/>
            </p:nvSpPr>
            <p:spPr bwMode="gray">
              <a:xfrm>
                <a:off x="-1971993" y="4329496"/>
                <a:ext cx="792000" cy="792000"/>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400" b="1" dirty="0">
                  <a:solidFill>
                    <a:schemeClr val="bg1"/>
                  </a:solidFill>
                </a:endParaRPr>
              </a:p>
            </p:txBody>
          </p:sp>
        </p:grpSp>
        <p:sp>
          <p:nvSpPr>
            <p:cNvPr id="105" name="Rectangle 104"/>
            <p:cNvSpPr/>
            <p:nvPr/>
          </p:nvSpPr>
          <p:spPr bwMode="gray">
            <a:xfrm>
              <a:off x="11654421" y="4493637"/>
              <a:ext cx="311156" cy="689769"/>
            </a:xfrm>
            <a:prstGeom prst="rect">
              <a:avLst/>
            </a:prstGeom>
            <a:solidFill>
              <a:srgbClr val="21419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400" b="1" dirty="0">
                <a:solidFill>
                  <a:srgbClr val="012169"/>
                </a:solidFill>
              </a:endParaRPr>
            </a:p>
          </p:txBody>
        </p:sp>
        <p:sp>
          <p:nvSpPr>
            <p:cNvPr id="106" name="Rectangle 105"/>
            <p:cNvSpPr/>
            <p:nvPr/>
          </p:nvSpPr>
          <p:spPr bwMode="gray">
            <a:xfrm>
              <a:off x="6745612" y="4493637"/>
              <a:ext cx="5089318" cy="689769"/>
            </a:xfrm>
            <a:prstGeom prst="rect">
              <a:avLst/>
            </a:prstGeom>
            <a:solidFill>
              <a:srgbClr val="F5F5F5"/>
            </a:solidFill>
            <a:ln w="19050" algn="ctr">
              <a:noFill/>
              <a:miter lim="800000"/>
              <a:headEnd/>
              <a:tailEnd/>
            </a:ln>
          </p:spPr>
          <p:txBody>
            <a:bodyPr wrap="square" lIns="88900" tIns="88900" rIns="88900" bIns="88900" rtlCol="0" anchor="t"/>
            <a:lstStyle/>
            <a:p>
              <a:pPr algn="ctr">
                <a:lnSpc>
                  <a:spcPct val="107000"/>
                </a:lnSpc>
                <a:spcAft>
                  <a:spcPts val="800"/>
                </a:spcAft>
              </a:pPr>
              <a:r>
                <a:rPr lang="ar-OM" sz="1600" b="1" kern="100" dirty="0">
                  <a:solidFill>
                    <a:srgbClr val="002060"/>
                  </a:solidFill>
                  <a:latin typeface="Calibri" panose="020F0502020204030204" pitchFamily="34" charset="0"/>
                  <a:ea typeface="Calibri" panose="020F0502020204030204" pitchFamily="34" charset="0"/>
                </a:rPr>
                <a:t>3</a:t>
              </a:r>
              <a:r>
                <a:rPr lang="ar-AE" sz="1600" b="1" kern="100" dirty="0">
                  <a:solidFill>
                    <a:srgbClr val="002060"/>
                  </a:solidFill>
                  <a:latin typeface="Calibri" panose="020F0502020204030204" pitchFamily="34" charset="0"/>
                  <a:ea typeface="Calibri" panose="020F0502020204030204" pitchFamily="34" charset="0"/>
                </a:rPr>
                <a:t>. الابتكار</a:t>
              </a:r>
              <a:r>
                <a:rPr lang="ar-OM" sz="1600" b="1" kern="100" dirty="0">
                  <a:solidFill>
                    <a:srgbClr val="002060"/>
                  </a:solidFill>
                  <a:latin typeface="Calibri" panose="020F0502020204030204" pitchFamily="34" charset="0"/>
                  <a:ea typeface="Calibri" panose="020F0502020204030204" pitchFamily="34" charset="0"/>
                </a:rPr>
                <a:t> / </a:t>
              </a:r>
              <a:r>
                <a:rPr lang="en-US" sz="1600" b="1" dirty="0">
                  <a:solidFill>
                    <a:srgbClr val="002060"/>
                  </a:solidFill>
                </a:rPr>
                <a:t>Innovation</a:t>
              </a:r>
            </a:p>
          </p:txBody>
        </p:sp>
        <p:sp>
          <p:nvSpPr>
            <p:cNvPr id="118" name="Oval 117"/>
            <p:cNvSpPr/>
            <p:nvPr/>
          </p:nvSpPr>
          <p:spPr bwMode="gray">
            <a:xfrm>
              <a:off x="6442213" y="4616810"/>
              <a:ext cx="488830" cy="443423"/>
            </a:xfrm>
            <a:prstGeom prst="ellipse">
              <a:avLst/>
            </a:prstGeom>
            <a:solidFill>
              <a:srgbClr val="21419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400" b="1" dirty="0">
                <a:solidFill>
                  <a:schemeClr val="bg1"/>
                </a:solidFill>
              </a:endParaRPr>
            </a:p>
          </p:txBody>
        </p:sp>
        <p:grpSp>
          <p:nvGrpSpPr>
            <p:cNvPr id="108" name="Group 107"/>
            <p:cNvGrpSpPr/>
            <p:nvPr/>
          </p:nvGrpSpPr>
          <p:grpSpPr>
            <a:xfrm>
              <a:off x="6256772" y="5301270"/>
              <a:ext cx="5725723" cy="852081"/>
              <a:chOff x="213015" y="8697932"/>
              <a:chExt cx="6282910" cy="861105"/>
            </a:xfrm>
          </p:grpSpPr>
          <p:sp>
            <p:nvSpPr>
              <p:cNvPr id="109" name="Oval 108"/>
              <p:cNvSpPr/>
              <p:nvPr/>
            </p:nvSpPr>
            <p:spPr bwMode="gray">
              <a:xfrm>
                <a:off x="213015" y="8768571"/>
                <a:ext cx="1008000" cy="689769"/>
              </a:xfrm>
              <a:prstGeom prst="ellipse">
                <a:avLst/>
              </a:prstGeom>
              <a:solidFill>
                <a:srgbClr val="ED1B4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400" b="1" dirty="0">
                  <a:solidFill>
                    <a:schemeClr val="bg1"/>
                  </a:solidFill>
                </a:endParaRPr>
              </a:p>
            </p:txBody>
          </p:sp>
          <p:sp>
            <p:nvSpPr>
              <p:cNvPr id="110" name="Oval 109"/>
              <p:cNvSpPr/>
              <p:nvPr/>
            </p:nvSpPr>
            <p:spPr bwMode="gray">
              <a:xfrm>
                <a:off x="321015" y="8842475"/>
                <a:ext cx="792000" cy="541962"/>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400" b="1" dirty="0">
                  <a:solidFill>
                    <a:schemeClr val="bg1"/>
                  </a:solidFill>
                </a:endParaRPr>
              </a:p>
            </p:txBody>
          </p:sp>
          <p:sp>
            <p:nvSpPr>
              <p:cNvPr id="111" name="Rectangle 110"/>
              <p:cNvSpPr/>
              <p:nvPr/>
            </p:nvSpPr>
            <p:spPr bwMode="gray">
              <a:xfrm>
                <a:off x="6135925" y="8763006"/>
                <a:ext cx="360000" cy="689769"/>
              </a:xfrm>
              <a:prstGeom prst="rect">
                <a:avLst/>
              </a:prstGeom>
              <a:solidFill>
                <a:srgbClr val="ED1B4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400" b="1" dirty="0">
                  <a:solidFill>
                    <a:schemeClr val="bg1"/>
                  </a:solidFill>
                </a:endParaRPr>
              </a:p>
            </p:txBody>
          </p:sp>
          <p:sp>
            <p:nvSpPr>
              <p:cNvPr id="112" name="Rectangle 111"/>
              <p:cNvSpPr/>
              <p:nvPr/>
            </p:nvSpPr>
            <p:spPr bwMode="gray">
              <a:xfrm>
                <a:off x="1016811" y="8697932"/>
                <a:ext cx="5479114" cy="861105"/>
              </a:xfrm>
              <a:prstGeom prst="rect">
                <a:avLst/>
              </a:prstGeom>
              <a:solidFill>
                <a:srgbClr val="F5F5F5"/>
              </a:solidFill>
              <a:ln w="19050" algn="ctr">
                <a:noFill/>
                <a:miter lim="800000"/>
                <a:headEnd/>
                <a:tailEnd/>
              </a:ln>
            </p:spPr>
            <p:txBody>
              <a:bodyPr wrap="square" lIns="88900" tIns="88900" rIns="88900" bIns="88900" rtlCol="0" anchor="t"/>
              <a:lstStyle/>
              <a:p>
                <a:pPr algn="ctr">
                  <a:lnSpc>
                    <a:spcPct val="107000"/>
                  </a:lnSpc>
                  <a:spcAft>
                    <a:spcPts val="800"/>
                  </a:spcAft>
                </a:pPr>
                <a:r>
                  <a:rPr lang="ar-OM" sz="1600" b="1" dirty="0">
                    <a:solidFill>
                      <a:srgbClr val="002060"/>
                    </a:solidFill>
                  </a:rPr>
                  <a:t>4</a:t>
                </a:r>
                <a:r>
                  <a:rPr lang="ar-AE" sz="1600" b="1" dirty="0">
                    <a:solidFill>
                      <a:srgbClr val="002060"/>
                    </a:solidFill>
                  </a:rPr>
                  <a:t>. الاستدامة والمحافظة على البيئة</a:t>
                </a:r>
                <a:endParaRPr lang="ar-OM" sz="1600" b="1" dirty="0">
                  <a:solidFill>
                    <a:srgbClr val="002060"/>
                  </a:solidFill>
                </a:endParaRPr>
              </a:p>
              <a:p>
                <a:pPr algn="ctr">
                  <a:lnSpc>
                    <a:spcPct val="107000"/>
                  </a:lnSpc>
                  <a:spcAft>
                    <a:spcPts val="800"/>
                  </a:spcAft>
                </a:pPr>
                <a:r>
                  <a:rPr lang="en-US" sz="1600" b="1" dirty="0">
                    <a:solidFill>
                      <a:srgbClr val="002060"/>
                    </a:solidFill>
                  </a:rPr>
                  <a:t>Sustainability and Environmental Conservation</a:t>
                </a:r>
              </a:p>
            </p:txBody>
          </p:sp>
          <p:grpSp>
            <p:nvGrpSpPr>
              <p:cNvPr id="113" name="Group 112"/>
              <p:cNvGrpSpPr/>
              <p:nvPr/>
            </p:nvGrpSpPr>
            <p:grpSpPr>
              <a:xfrm>
                <a:off x="384365" y="8891551"/>
                <a:ext cx="536400" cy="443423"/>
                <a:chOff x="377679" y="8846119"/>
                <a:chExt cx="648000" cy="536542"/>
              </a:xfrm>
            </p:grpSpPr>
            <p:sp>
              <p:nvSpPr>
                <p:cNvPr id="114" name="Oval 113"/>
                <p:cNvSpPr/>
                <p:nvPr/>
              </p:nvSpPr>
              <p:spPr bwMode="gray">
                <a:xfrm>
                  <a:off x="377679" y="8846119"/>
                  <a:ext cx="648000" cy="536542"/>
                </a:xfrm>
                <a:prstGeom prst="ellipse">
                  <a:avLst/>
                </a:prstGeom>
                <a:solidFill>
                  <a:srgbClr val="ED1B4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400" b="1" dirty="0">
                    <a:solidFill>
                      <a:schemeClr val="bg1"/>
                    </a:solidFill>
                  </a:endParaRPr>
                </a:p>
              </p:txBody>
            </p:sp>
            <p:sp>
              <p:nvSpPr>
                <p:cNvPr id="117" name="Freeform 934"/>
                <p:cNvSpPr>
                  <a:spLocks noEditPoints="1"/>
                </p:cNvSpPr>
                <p:nvPr/>
              </p:nvSpPr>
              <p:spPr bwMode="auto">
                <a:xfrm>
                  <a:off x="501540" y="8919704"/>
                  <a:ext cx="468000" cy="387503"/>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dirty="0"/>
                </a:p>
              </p:txBody>
            </p:sp>
          </p:grpSp>
        </p:grpSp>
      </p:grpSp>
      <p:sp>
        <p:nvSpPr>
          <p:cNvPr id="168" name="object 2"/>
          <p:cNvSpPr txBox="1">
            <a:spLocks/>
          </p:cNvSpPr>
          <p:nvPr/>
        </p:nvSpPr>
        <p:spPr>
          <a:xfrm>
            <a:off x="3347668" y="657168"/>
            <a:ext cx="5496663" cy="1120820"/>
          </a:xfrm>
          <a:prstGeom prst="rect">
            <a:avLst/>
          </a:prstGeom>
        </p:spPr>
        <p:txBody>
          <a:bodyPr vert="horz" wrap="square" lIns="0" tIns="12700" rIns="0" bIns="0" rtlCol="0" anchor="t" anchorCtr="0">
            <a:spAutoFit/>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pPr algn="ctr" rtl="1"/>
            <a:r>
              <a:rPr lang="ar-AE" sz="4000" b="1" dirty="0">
                <a:solidFill>
                  <a:srgbClr val="ED1B43"/>
                </a:solidFill>
                <a:ea typeface="+mn-ea"/>
                <a:cs typeface="+mn-cs"/>
              </a:rPr>
              <a:t>القيم الأساسية</a:t>
            </a:r>
            <a:r>
              <a:rPr lang="ar-OM" sz="4000" b="1" dirty="0">
                <a:solidFill>
                  <a:srgbClr val="ED1B43"/>
                </a:solidFill>
                <a:ea typeface="+mn-ea"/>
                <a:cs typeface="+mn-cs"/>
              </a:rPr>
              <a:t> / </a:t>
            </a:r>
            <a:r>
              <a:rPr lang="en-US" sz="4000" b="1" dirty="0">
                <a:solidFill>
                  <a:srgbClr val="ED1B43"/>
                </a:solidFill>
              </a:rPr>
              <a:t>Core Values</a:t>
            </a:r>
          </a:p>
          <a:p>
            <a:pPr algn="ctr" rtl="1"/>
            <a:endParaRPr lang="en-US" sz="4000" b="1" dirty="0">
              <a:ea typeface="+mn-ea"/>
              <a:cs typeface="+mn-cs"/>
            </a:endParaRPr>
          </a:p>
        </p:txBody>
      </p:sp>
      <p:sp>
        <p:nvSpPr>
          <p:cNvPr id="2" name="Oval 165">
            <a:extLst>
              <a:ext uri="{FF2B5EF4-FFF2-40B4-BE49-F238E27FC236}">
                <a16:creationId xmlns:a16="http://schemas.microsoft.com/office/drawing/2014/main" id="{003AAE85-90E1-E421-B247-9D336933CC59}"/>
              </a:ext>
            </a:extLst>
          </p:cNvPr>
          <p:cNvSpPr/>
          <p:nvPr/>
        </p:nvSpPr>
        <p:spPr bwMode="gray">
          <a:xfrm>
            <a:off x="648570" y="5345312"/>
            <a:ext cx="894285" cy="744454"/>
          </a:xfrm>
          <a:prstGeom prst="ellipse">
            <a:avLst/>
          </a:prstGeom>
          <a:solidFill>
            <a:srgbClr val="ED1B4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600" b="1" dirty="0">
              <a:solidFill>
                <a:schemeClr val="bg1"/>
              </a:solidFill>
            </a:endParaRPr>
          </a:p>
        </p:txBody>
      </p:sp>
      <p:sp>
        <p:nvSpPr>
          <p:cNvPr id="3" name="Oval 166">
            <a:extLst>
              <a:ext uri="{FF2B5EF4-FFF2-40B4-BE49-F238E27FC236}">
                <a16:creationId xmlns:a16="http://schemas.microsoft.com/office/drawing/2014/main" id="{1BFA33E7-A0C4-7EA3-1F5D-46B8E1076EEE}"/>
              </a:ext>
            </a:extLst>
          </p:cNvPr>
          <p:cNvSpPr/>
          <p:nvPr/>
        </p:nvSpPr>
        <p:spPr bwMode="gray">
          <a:xfrm>
            <a:off x="744386" y="5425075"/>
            <a:ext cx="702653" cy="584928"/>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600" b="1" dirty="0">
              <a:solidFill>
                <a:schemeClr val="bg1"/>
              </a:solidFill>
            </a:endParaRPr>
          </a:p>
        </p:txBody>
      </p:sp>
      <p:sp>
        <p:nvSpPr>
          <p:cNvPr id="4" name="Rectangle 93">
            <a:extLst>
              <a:ext uri="{FF2B5EF4-FFF2-40B4-BE49-F238E27FC236}">
                <a16:creationId xmlns:a16="http://schemas.microsoft.com/office/drawing/2014/main" id="{E0E6A3EF-450F-237A-2BAA-DA04DCC4C335}"/>
              </a:ext>
            </a:extLst>
          </p:cNvPr>
          <p:cNvSpPr/>
          <p:nvPr/>
        </p:nvSpPr>
        <p:spPr bwMode="gray">
          <a:xfrm>
            <a:off x="1057076" y="5345311"/>
            <a:ext cx="10584538" cy="744454"/>
          </a:xfrm>
          <a:prstGeom prst="rect">
            <a:avLst/>
          </a:prstGeom>
          <a:solidFill>
            <a:srgbClr val="F5F5F5"/>
          </a:solidFill>
          <a:ln w="19050" algn="ctr">
            <a:noFill/>
            <a:miter lim="800000"/>
            <a:headEnd/>
            <a:tailEnd/>
          </a:ln>
        </p:spPr>
        <p:txBody>
          <a:bodyPr wrap="square" lIns="88900" tIns="88900" rIns="88900" bIns="88900" rtlCol="0" anchor="t"/>
          <a:lstStyle/>
          <a:p>
            <a:pPr algn="ctr">
              <a:lnSpc>
                <a:spcPct val="107000"/>
              </a:lnSpc>
              <a:spcAft>
                <a:spcPts val="800"/>
              </a:spcAft>
            </a:pPr>
            <a:r>
              <a:rPr lang="ar-AE" sz="1600" b="1" dirty="0">
                <a:solidFill>
                  <a:srgbClr val="002060"/>
                </a:solidFill>
              </a:rPr>
              <a:t>8. المشاركة المجتمعية والمسؤولية الاجتماعية</a:t>
            </a:r>
            <a:endParaRPr lang="ar-OM" sz="1600" b="1" dirty="0">
              <a:solidFill>
                <a:srgbClr val="002060"/>
              </a:solidFill>
            </a:endParaRPr>
          </a:p>
          <a:p>
            <a:pPr algn="ctr">
              <a:lnSpc>
                <a:spcPct val="107000"/>
              </a:lnSpc>
              <a:spcAft>
                <a:spcPts val="800"/>
              </a:spcAft>
            </a:pPr>
            <a:r>
              <a:rPr lang="en-US" sz="1600" b="1" dirty="0">
                <a:solidFill>
                  <a:srgbClr val="002060"/>
                </a:solidFill>
              </a:rPr>
              <a:t>Community Engagement and Social Responsibility</a:t>
            </a:r>
          </a:p>
        </p:txBody>
      </p:sp>
      <p:sp>
        <p:nvSpPr>
          <p:cNvPr id="5" name="Oval 161">
            <a:extLst>
              <a:ext uri="{FF2B5EF4-FFF2-40B4-BE49-F238E27FC236}">
                <a16:creationId xmlns:a16="http://schemas.microsoft.com/office/drawing/2014/main" id="{9653F3D9-B51A-B5CE-0B46-28D36028DCBD}"/>
              </a:ext>
            </a:extLst>
          </p:cNvPr>
          <p:cNvSpPr/>
          <p:nvPr/>
        </p:nvSpPr>
        <p:spPr bwMode="gray">
          <a:xfrm>
            <a:off x="801202" y="5486964"/>
            <a:ext cx="475888" cy="478578"/>
          </a:xfrm>
          <a:prstGeom prst="ellipse">
            <a:avLst/>
          </a:prstGeom>
          <a:solidFill>
            <a:srgbClr val="ED1B4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400" b="1" dirty="0">
              <a:solidFill>
                <a:schemeClr val="bg1"/>
              </a:solidFill>
            </a:endParaRPr>
          </a:p>
        </p:txBody>
      </p:sp>
      <p:sp>
        <p:nvSpPr>
          <p:cNvPr id="6" name="Rectangle 110">
            <a:extLst>
              <a:ext uri="{FF2B5EF4-FFF2-40B4-BE49-F238E27FC236}">
                <a16:creationId xmlns:a16="http://schemas.microsoft.com/office/drawing/2014/main" id="{F1E6E508-23BC-D128-6665-E90D20E31F96}"/>
              </a:ext>
            </a:extLst>
          </p:cNvPr>
          <p:cNvSpPr/>
          <p:nvPr/>
        </p:nvSpPr>
        <p:spPr bwMode="gray">
          <a:xfrm>
            <a:off x="11542318" y="5350725"/>
            <a:ext cx="160272" cy="736653"/>
          </a:xfrm>
          <a:prstGeom prst="rect">
            <a:avLst/>
          </a:prstGeom>
          <a:solidFill>
            <a:srgbClr val="ED1B4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400" b="1" dirty="0">
              <a:solidFill>
                <a:schemeClr val="bg1"/>
              </a:solidFill>
            </a:endParaRPr>
          </a:p>
        </p:txBody>
      </p:sp>
      <p:sp>
        <p:nvSpPr>
          <p:cNvPr id="7" name="Freeform 728">
            <a:extLst>
              <a:ext uri="{FF2B5EF4-FFF2-40B4-BE49-F238E27FC236}">
                <a16:creationId xmlns:a16="http://schemas.microsoft.com/office/drawing/2014/main" id="{7AF64618-E543-1883-AA37-B78ADF74D766}"/>
              </a:ext>
            </a:extLst>
          </p:cNvPr>
          <p:cNvSpPr>
            <a:spLocks noChangeAspect="1" noEditPoints="1"/>
          </p:cNvSpPr>
          <p:nvPr/>
        </p:nvSpPr>
        <p:spPr bwMode="auto">
          <a:xfrm>
            <a:off x="6530438" y="2796188"/>
            <a:ext cx="287589" cy="266660"/>
          </a:xfrm>
          <a:custGeom>
            <a:avLst/>
            <a:gdLst>
              <a:gd name="T0" fmla="*/ 256 w 288"/>
              <a:gd name="T1" fmla="*/ 32 h 288"/>
              <a:gd name="T2" fmla="*/ 245 w 288"/>
              <a:gd name="T3" fmla="*/ 0 h 288"/>
              <a:gd name="T4" fmla="*/ 235 w 288"/>
              <a:gd name="T5" fmla="*/ 39 h 288"/>
              <a:gd name="T6" fmla="*/ 139 w 288"/>
              <a:gd name="T7" fmla="*/ 11 h 288"/>
              <a:gd name="T8" fmla="*/ 44 w 288"/>
              <a:gd name="T9" fmla="*/ 251 h 288"/>
              <a:gd name="T10" fmla="*/ 24 w 288"/>
              <a:gd name="T11" fmla="*/ 285 h 288"/>
              <a:gd name="T12" fmla="*/ 40 w 288"/>
              <a:gd name="T13" fmla="*/ 285 h 288"/>
              <a:gd name="T14" fmla="*/ 139 w 288"/>
              <a:gd name="T15" fmla="*/ 288 h 288"/>
              <a:gd name="T16" fmla="*/ 238 w 288"/>
              <a:gd name="T17" fmla="*/ 285 h 288"/>
              <a:gd name="T18" fmla="*/ 253 w 288"/>
              <a:gd name="T19" fmla="*/ 285 h 288"/>
              <a:gd name="T20" fmla="*/ 233 w 288"/>
              <a:gd name="T21" fmla="*/ 251 h 288"/>
              <a:gd name="T22" fmla="*/ 244 w 288"/>
              <a:gd name="T23" fmla="*/ 60 h 288"/>
              <a:gd name="T24" fmla="*/ 277 w 288"/>
              <a:gd name="T25" fmla="*/ 54 h 288"/>
              <a:gd name="T26" fmla="*/ 277 w 288"/>
              <a:gd name="T27" fmla="*/ 32 h 288"/>
              <a:gd name="T28" fmla="*/ 139 w 288"/>
              <a:gd name="T29" fmla="*/ 267 h 288"/>
              <a:gd name="T30" fmla="*/ 139 w 288"/>
              <a:gd name="T31" fmla="*/ 32 h 288"/>
              <a:gd name="T32" fmla="*/ 199 w 288"/>
              <a:gd name="T33" fmla="*/ 75 h 288"/>
              <a:gd name="T34" fmla="*/ 43 w 288"/>
              <a:gd name="T35" fmla="*/ 150 h 288"/>
              <a:gd name="T36" fmla="*/ 235 w 288"/>
              <a:gd name="T37" fmla="*/ 150 h 288"/>
              <a:gd name="T38" fmla="*/ 229 w 288"/>
              <a:gd name="T39" fmla="*/ 75 h 288"/>
              <a:gd name="T40" fmla="*/ 213 w 288"/>
              <a:gd name="T41" fmla="*/ 150 h 288"/>
              <a:gd name="T42" fmla="*/ 64 w 288"/>
              <a:gd name="T43" fmla="*/ 150 h 288"/>
              <a:gd name="T44" fmla="*/ 183 w 288"/>
              <a:gd name="T45" fmla="*/ 90 h 288"/>
              <a:gd name="T46" fmla="*/ 139 w 288"/>
              <a:gd name="T47" fmla="*/ 96 h 288"/>
              <a:gd name="T48" fmla="*/ 139 w 288"/>
              <a:gd name="T49" fmla="*/ 203 h 288"/>
              <a:gd name="T50" fmla="*/ 183 w 288"/>
              <a:gd name="T51" fmla="*/ 120 h 288"/>
              <a:gd name="T52" fmla="*/ 213 w 288"/>
              <a:gd name="T53" fmla="*/ 150 h 288"/>
              <a:gd name="T54" fmla="*/ 139 w 288"/>
              <a:gd name="T55" fmla="*/ 182 h 288"/>
              <a:gd name="T56" fmla="*/ 139 w 288"/>
              <a:gd name="T57" fmla="*/ 118 h 288"/>
              <a:gd name="T58" fmla="*/ 131 w 288"/>
              <a:gd name="T59" fmla="*/ 142 h 288"/>
              <a:gd name="T60" fmla="*/ 139 w 288"/>
              <a:gd name="T61" fmla="*/ 160 h 288"/>
              <a:gd name="T62" fmla="*/ 167 w 288"/>
              <a:gd name="T63" fmla="*/ 13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8" h="288">
                <a:moveTo>
                  <a:pt x="277" y="32"/>
                </a:moveTo>
                <a:cubicBezTo>
                  <a:pt x="256" y="32"/>
                  <a:pt x="256" y="32"/>
                  <a:pt x="256" y="32"/>
                </a:cubicBezTo>
                <a:cubicBezTo>
                  <a:pt x="256" y="11"/>
                  <a:pt x="256" y="11"/>
                  <a:pt x="256" y="11"/>
                </a:cubicBezTo>
                <a:cubicBezTo>
                  <a:pt x="256" y="5"/>
                  <a:pt x="251" y="0"/>
                  <a:pt x="245" y="0"/>
                </a:cubicBezTo>
                <a:cubicBezTo>
                  <a:pt x="239" y="0"/>
                  <a:pt x="235" y="5"/>
                  <a:pt x="235" y="11"/>
                </a:cubicBezTo>
                <a:cubicBezTo>
                  <a:pt x="235" y="39"/>
                  <a:pt x="235" y="39"/>
                  <a:pt x="235" y="39"/>
                </a:cubicBezTo>
                <a:cubicBezTo>
                  <a:pt x="229" y="44"/>
                  <a:pt x="229" y="44"/>
                  <a:pt x="229" y="44"/>
                </a:cubicBezTo>
                <a:cubicBezTo>
                  <a:pt x="205" y="24"/>
                  <a:pt x="173" y="11"/>
                  <a:pt x="139" y="11"/>
                </a:cubicBezTo>
                <a:cubicBezTo>
                  <a:pt x="62" y="11"/>
                  <a:pt x="0" y="73"/>
                  <a:pt x="0" y="150"/>
                </a:cubicBezTo>
                <a:cubicBezTo>
                  <a:pt x="0" y="189"/>
                  <a:pt x="17" y="225"/>
                  <a:pt x="44" y="251"/>
                </a:cubicBezTo>
                <a:cubicBezTo>
                  <a:pt x="24" y="270"/>
                  <a:pt x="24" y="270"/>
                  <a:pt x="24" y="270"/>
                </a:cubicBezTo>
                <a:cubicBezTo>
                  <a:pt x="20" y="274"/>
                  <a:pt x="20" y="281"/>
                  <a:pt x="24" y="285"/>
                </a:cubicBezTo>
                <a:cubicBezTo>
                  <a:pt x="27" y="287"/>
                  <a:pt x="29" y="288"/>
                  <a:pt x="32" y="288"/>
                </a:cubicBezTo>
                <a:cubicBezTo>
                  <a:pt x="35" y="288"/>
                  <a:pt x="37" y="287"/>
                  <a:pt x="40" y="285"/>
                </a:cubicBezTo>
                <a:cubicBezTo>
                  <a:pt x="61" y="264"/>
                  <a:pt x="61" y="264"/>
                  <a:pt x="61" y="264"/>
                </a:cubicBezTo>
                <a:cubicBezTo>
                  <a:pt x="83" y="279"/>
                  <a:pt x="110" y="288"/>
                  <a:pt x="139" y="288"/>
                </a:cubicBezTo>
                <a:cubicBezTo>
                  <a:pt x="168" y="288"/>
                  <a:pt x="194" y="279"/>
                  <a:pt x="217" y="264"/>
                </a:cubicBezTo>
                <a:cubicBezTo>
                  <a:pt x="238" y="285"/>
                  <a:pt x="238" y="285"/>
                  <a:pt x="238" y="285"/>
                </a:cubicBezTo>
                <a:cubicBezTo>
                  <a:pt x="240" y="287"/>
                  <a:pt x="243" y="288"/>
                  <a:pt x="245" y="288"/>
                </a:cubicBezTo>
                <a:cubicBezTo>
                  <a:pt x="248" y="288"/>
                  <a:pt x="251" y="287"/>
                  <a:pt x="253" y="285"/>
                </a:cubicBezTo>
                <a:cubicBezTo>
                  <a:pt x="257" y="281"/>
                  <a:pt x="257" y="274"/>
                  <a:pt x="253" y="270"/>
                </a:cubicBezTo>
                <a:cubicBezTo>
                  <a:pt x="233" y="251"/>
                  <a:pt x="233" y="251"/>
                  <a:pt x="233" y="251"/>
                </a:cubicBezTo>
                <a:cubicBezTo>
                  <a:pt x="260" y="225"/>
                  <a:pt x="277" y="189"/>
                  <a:pt x="277" y="150"/>
                </a:cubicBezTo>
                <a:cubicBezTo>
                  <a:pt x="277" y="115"/>
                  <a:pt x="265" y="84"/>
                  <a:pt x="244" y="60"/>
                </a:cubicBezTo>
                <a:cubicBezTo>
                  <a:pt x="250" y="54"/>
                  <a:pt x="250" y="54"/>
                  <a:pt x="250" y="54"/>
                </a:cubicBezTo>
                <a:cubicBezTo>
                  <a:pt x="277" y="54"/>
                  <a:pt x="277" y="54"/>
                  <a:pt x="277" y="54"/>
                </a:cubicBezTo>
                <a:cubicBezTo>
                  <a:pt x="283" y="54"/>
                  <a:pt x="288" y="49"/>
                  <a:pt x="288" y="43"/>
                </a:cubicBezTo>
                <a:cubicBezTo>
                  <a:pt x="288" y="37"/>
                  <a:pt x="283" y="32"/>
                  <a:pt x="277" y="32"/>
                </a:cubicBezTo>
                <a:close/>
                <a:moveTo>
                  <a:pt x="256" y="150"/>
                </a:moveTo>
                <a:cubicBezTo>
                  <a:pt x="256" y="214"/>
                  <a:pt x="203" y="267"/>
                  <a:pt x="139" y="267"/>
                </a:cubicBezTo>
                <a:cubicBezTo>
                  <a:pt x="74" y="267"/>
                  <a:pt x="21" y="214"/>
                  <a:pt x="21" y="150"/>
                </a:cubicBezTo>
                <a:cubicBezTo>
                  <a:pt x="21" y="85"/>
                  <a:pt x="74" y="32"/>
                  <a:pt x="139" y="32"/>
                </a:cubicBezTo>
                <a:cubicBezTo>
                  <a:pt x="167" y="32"/>
                  <a:pt x="193" y="43"/>
                  <a:pt x="214" y="60"/>
                </a:cubicBezTo>
                <a:cubicBezTo>
                  <a:pt x="199" y="75"/>
                  <a:pt x="199" y="75"/>
                  <a:pt x="199" y="75"/>
                </a:cubicBezTo>
                <a:cubicBezTo>
                  <a:pt x="182" y="62"/>
                  <a:pt x="161" y="54"/>
                  <a:pt x="139" y="54"/>
                </a:cubicBezTo>
                <a:cubicBezTo>
                  <a:pt x="86" y="54"/>
                  <a:pt x="43" y="97"/>
                  <a:pt x="43" y="150"/>
                </a:cubicBezTo>
                <a:cubicBezTo>
                  <a:pt x="43" y="203"/>
                  <a:pt x="86" y="246"/>
                  <a:pt x="139" y="246"/>
                </a:cubicBezTo>
                <a:cubicBezTo>
                  <a:pt x="192" y="246"/>
                  <a:pt x="235" y="203"/>
                  <a:pt x="235" y="150"/>
                </a:cubicBezTo>
                <a:cubicBezTo>
                  <a:pt x="235" y="127"/>
                  <a:pt x="227" y="106"/>
                  <a:pt x="214" y="90"/>
                </a:cubicBezTo>
                <a:cubicBezTo>
                  <a:pt x="229" y="75"/>
                  <a:pt x="229" y="75"/>
                  <a:pt x="229" y="75"/>
                </a:cubicBezTo>
                <a:cubicBezTo>
                  <a:pt x="246" y="95"/>
                  <a:pt x="256" y="121"/>
                  <a:pt x="256" y="150"/>
                </a:cubicBezTo>
                <a:close/>
                <a:moveTo>
                  <a:pt x="213" y="150"/>
                </a:moveTo>
                <a:cubicBezTo>
                  <a:pt x="213" y="191"/>
                  <a:pt x="180" y="224"/>
                  <a:pt x="139" y="224"/>
                </a:cubicBezTo>
                <a:cubicBezTo>
                  <a:pt x="97" y="224"/>
                  <a:pt x="64" y="191"/>
                  <a:pt x="64" y="150"/>
                </a:cubicBezTo>
                <a:cubicBezTo>
                  <a:pt x="64" y="108"/>
                  <a:pt x="97" y="75"/>
                  <a:pt x="139" y="75"/>
                </a:cubicBezTo>
                <a:cubicBezTo>
                  <a:pt x="155" y="75"/>
                  <a:pt x="171" y="81"/>
                  <a:pt x="183" y="90"/>
                </a:cubicBezTo>
                <a:cubicBezTo>
                  <a:pt x="168" y="105"/>
                  <a:pt x="168" y="105"/>
                  <a:pt x="168" y="105"/>
                </a:cubicBezTo>
                <a:cubicBezTo>
                  <a:pt x="160" y="100"/>
                  <a:pt x="150" y="96"/>
                  <a:pt x="139" y="96"/>
                </a:cubicBezTo>
                <a:cubicBezTo>
                  <a:pt x="109" y="96"/>
                  <a:pt x="85" y="120"/>
                  <a:pt x="85" y="150"/>
                </a:cubicBezTo>
                <a:cubicBezTo>
                  <a:pt x="85" y="179"/>
                  <a:pt x="109" y="203"/>
                  <a:pt x="139" y="203"/>
                </a:cubicBezTo>
                <a:cubicBezTo>
                  <a:pt x="168" y="203"/>
                  <a:pt x="192" y="179"/>
                  <a:pt x="192" y="150"/>
                </a:cubicBezTo>
                <a:cubicBezTo>
                  <a:pt x="192" y="139"/>
                  <a:pt x="189" y="129"/>
                  <a:pt x="183" y="120"/>
                </a:cubicBezTo>
                <a:cubicBezTo>
                  <a:pt x="198" y="105"/>
                  <a:pt x="198" y="105"/>
                  <a:pt x="198" y="105"/>
                </a:cubicBezTo>
                <a:cubicBezTo>
                  <a:pt x="208" y="118"/>
                  <a:pt x="213" y="133"/>
                  <a:pt x="213" y="150"/>
                </a:cubicBezTo>
                <a:close/>
                <a:moveTo>
                  <a:pt x="171" y="150"/>
                </a:moveTo>
                <a:cubicBezTo>
                  <a:pt x="171" y="167"/>
                  <a:pt x="156" y="182"/>
                  <a:pt x="139" y="182"/>
                </a:cubicBezTo>
                <a:cubicBezTo>
                  <a:pt x="121" y="182"/>
                  <a:pt x="107" y="167"/>
                  <a:pt x="107" y="150"/>
                </a:cubicBezTo>
                <a:cubicBezTo>
                  <a:pt x="107" y="132"/>
                  <a:pt x="121" y="118"/>
                  <a:pt x="139" y="118"/>
                </a:cubicBezTo>
                <a:cubicBezTo>
                  <a:pt x="144" y="118"/>
                  <a:pt x="148" y="119"/>
                  <a:pt x="152" y="121"/>
                </a:cubicBezTo>
                <a:cubicBezTo>
                  <a:pt x="131" y="142"/>
                  <a:pt x="131" y="142"/>
                  <a:pt x="131" y="142"/>
                </a:cubicBezTo>
                <a:cubicBezTo>
                  <a:pt x="127" y="146"/>
                  <a:pt x="127" y="153"/>
                  <a:pt x="131" y="157"/>
                </a:cubicBezTo>
                <a:cubicBezTo>
                  <a:pt x="133" y="159"/>
                  <a:pt x="136" y="160"/>
                  <a:pt x="139" y="160"/>
                </a:cubicBezTo>
                <a:cubicBezTo>
                  <a:pt x="141" y="160"/>
                  <a:pt x="144" y="159"/>
                  <a:pt x="146" y="157"/>
                </a:cubicBezTo>
                <a:cubicBezTo>
                  <a:pt x="167" y="136"/>
                  <a:pt x="167" y="136"/>
                  <a:pt x="167" y="136"/>
                </a:cubicBezTo>
                <a:cubicBezTo>
                  <a:pt x="169" y="140"/>
                  <a:pt x="171" y="145"/>
                  <a:pt x="171" y="15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32080" tIns="66041" rIns="132080" bIns="66041" numCol="1" anchor="t" anchorCtr="0" compatLnSpc="1">
            <a:prstTxWarp prst="textNoShape">
              <a:avLst/>
            </a:prstTxWarp>
          </a:bodyPr>
          <a:lstStyle/>
          <a:p>
            <a:pPr marL="0" marR="0" lvl="0" indent="0" defTabSz="1320664" eaLnBrk="1" fontAlgn="auto" latinLnBrk="0" hangingPunct="1">
              <a:lnSpc>
                <a:spcPct val="100000"/>
              </a:lnSpc>
              <a:spcBef>
                <a:spcPts val="0"/>
              </a:spcBef>
              <a:spcAft>
                <a:spcPts val="0"/>
              </a:spcAft>
              <a:buClrTx/>
              <a:buSzTx/>
              <a:buFontTx/>
              <a:buNone/>
              <a:tabLst/>
              <a:defRPr/>
            </a:pPr>
            <a:endParaRPr kumimoji="0" lang="en-GB" sz="2601" b="0" i="0" u="none" strike="noStrike" kern="0" cap="none" spc="0" normalizeH="0" baseline="0" noProof="0" dirty="0">
              <a:ln>
                <a:noFill/>
              </a:ln>
              <a:solidFill>
                <a:prstClr val="black"/>
              </a:solidFill>
              <a:effectLst/>
              <a:uLnTx/>
              <a:uFillTx/>
              <a:latin typeface="Verdana"/>
            </a:endParaRPr>
          </a:p>
        </p:txBody>
      </p:sp>
      <p:pic>
        <p:nvPicPr>
          <p:cNvPr id="9" name="صورة 8">
            <a:extLst>
              <a:ext uri="{FF2B5EF4-FFF2-40B4-BE49-F238E27FC236}">
                <a16:creationId xmlns:a16="http://schemas.microsoft.com/office/drawing/2014/main" id="{043658BD-7405-60B1-66FD-9282095DF7A7}"/>
              </a:ext>
            </a:extLst>
          </p:cNvPr>
          <p:cNvPicPr>
            <a:picLocks noChangeAspect="1"/>
          </p:cNvPicPr>
          <p:nvPr/>
        </p:nvPicPr>
        <p:blipFill>
          <a:blip r:embed="rId3">
            <a:lum bright="70000" contrast="-70000"/>
          </a:blip>
          <a:stretch>
            <a:fillRect/>
          </a:stretch>
        </p:blipFill>
        <p:spPr>
          <a:xfrm>
            <a:off x="830541" y="2806485"/>
            <a:ext cx="246199" cy="246199"/>
          </a:xfrm>
          <a:prstGeom prst="rect">
            <a:avLst/>
          </a:prstGeom>
        </p:spPr>
      </p:pic>
      <p:pic>
        <p:nvPicPr>
          <p:cNvPr id="10" name="Picture 47">
            <a:extLst>
              <a:ext uri="{FF2B5EF4-FFF2-40B4-BE49-F238E27FC236}">
                <a16:creationId xmlns:a16="http://schemas.microsoft.com/office/drawing/2014/main" id="{477C47AC-7322-50A8-3B8D-09DF7FFC02BB}"/>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825635" y="4667130"/>
            <a:ext cx="273966" cy="288386"/>
          </a:xfrm>
          <a:prstGeom prst="rect">
            <a:avLst/>
          </a:prstGeom>
        </p:spPr>
      </p:pic>
      <p:pic>
        <p:nvPicPr>
          <p:cNvPr id="12" name="صورة 11">
            <a:extLst>
              <a:ext uri="{FF2B5EF4-FFF2-40B4-BE49-F238E27FC236}">
                <a16:creationId xmlns:a16="http://schemas.microsoft.com/office/drawing/2014/main" id="{3128D75C-BAE4-936D-8734-FCCB0C49C914}"/>
              </a:ext>
            </a:extLst>
          </p:cNvPr>
          <p:cNvPicPr>
            <a:picLocks noChangeAspect="1"/>
          </p:cNvPicPr>
          <p:nvPr/>
        </p:nvPicPr>
        <p:blipFill>
          <a:blip r:embed="rId5">
            <a:lum bright="70000" contrast="-70000"/>
          </a:blip>
          <a:stretch>
            <a:fillRect/>
          </a:stretch>
        </p:blipFill>
        <p:spPr>
          <a:xfrm>
            <a:off x="6530927" y="3692644"/>
            <a:ext cx="314108" cy="314108"/>
          </a:xfrm>
          <a:prstGeom prst="rect">
            <a:avLst/>
          </a:prstGeom>
          <a:solidFill>
            <a:srgbClr val="214194"/>
          </a:solidFill>
        </p:spPr>
      </p:pic>
      <p:sp>
        <p:nvSpPr>
          <p:cNvPr id="15" name="Freeform 1005">
            <a:extLst>
              <a:ext uri="{FF2B5EF4-FFF2-40B4-BE49-F238E27FC236}">
                <a16:creationId xmlns:a16="http://schemas.microsoft.com/office/drawing/2014/main" id="{1D0A4EEF-FF48-5E62-B079-BEBDFF5A2F93}"/>
              </a:ext>
            </a:extLst>
          </p:cNvPr>
          <p:cNvSpPr>
            <a:spLocks noEditPoints="1"/>
          </p:cNvSpPr>
          <p:nvPr/>
        </p:nvSpPr>
        <p:spPr bwMode="auto">
          <a:xfrm>
            <a:off x="6560423" y="4708405"/>
            <a:ext cx="243662" cy="212775"/>
          </a:xfrm>
          <a:custGeom>
            <a:avLst/>
            <a:gdLst>
              <a:gd name="T0" fmla="*/ 320 w 321"/>
              <a:gd name="T1" fmla="*/ 27 h 280"/>
              <a:gd name="T2" fmla="*/ 312 w 321"/>
              <a:gd name="T3" fmla="*/ 19 h 280"/>
              <a:gd name="T4" fmla="*/ 147 w 321"/>
              <a:gd name="T5" fmla="*/ 32 h 280"/>
              <a:gd name="T6" fmla="*/ 133 w 321"/>
              <a:gd name="T7" fmla="*/ 56 h 280"/>
              <a:gd name="T8" fmla="*/ 9 w 321"/>
              <a:gd name="T9" fmla="*/ 55 h 280"/>
              <a:gd name="T10" fmla="*/ 1 w 321"/>
              <a:gd name="T11" fmla="*/ 63 h 280"/>
              <a:gd name="T12" fmla="*/ 4 w 321"/>
              <a:gd name="T13" fmla="*/ 73 h 280"/>
              <a:gd name="T14" fmla="*/ 114 w 321"/>
              <a:gd name="T15" fmla="*/ 140 h 280"/>
              <a:gd name="T16" fmla="*/ 125 w 321"/>
              <a:gd name="T17" fmla="*/ 139 h 280"/>
              <a:gd name="T18" fmla="*/ 129 w 321"/>
              <a:gd name="T19" fmla="*/ 138 h 280"/>
              <a:gd name="T20" fmla="*/ 129 w 321"/>
              <a:gd name="T21" fmla="*/ 269 h 280"/>
              <a:gd name="T22" fmla="*/ 139 w 321"/>
              <a:gd name="T23" fmla="*/ 280 h 280"/>
              <a:gd name="T24" fmla="*/ 150 w 321"/>
              <a:gd name="T25" fmla="*/ 269 h 280"/>
              <a:gd name="T26" fmla="*/ 150 w 321"/>
              <a:gd name="T27" fmla="*/ 125 h 280"/>
              <a:gd name="T28" fmla="*/ 165 w 321"/>
              <a:gd name="T29" fmla="*/ 133 h 280"/>
              <a:gd name="T30" fmla="*/ 176 w 321"/>
              <a:gd name="T31" fmla="*/ 134 h 280"/>
              <a:gd name="T32" fmla="*/ 318 w 321"/>
              <a:gd name="T33" fmla="*/ 37 h 280"/>
              <a:gd name="T34" fmla="*/ 320 w 321"/>
              <a:gd name="T35" fmla="*/ 27 h 280"/>
              <a:gd name="T36" fmla="*/ 119 w 321"/>
              <a:gd name="T37" fmla="*/ 118 h 280"/>
              <a:gd name="T38" fmla="*/ 33 w 321"/>
              <a:gd name="T39" fmla="*/ 72 h 280"/>
              <a:gd name="T40" fmla="*/ 124 w 321"/>
              <a:gd name="T41" fmla="*/ 75 h 280"/>
              <a:gd name="T42" fmla="*/ 131 w 321"/>
              <a:gd name="T43" fmla="*/ 82 h 280"/>
              <a:gd name="T44" fmla="*/ 132 w 321"/>
              <a:gd name="T45" fmla="*/ 92 h 280"/>
              <a:gd name="T46" fmla="*/ 134 w 321"/>
              <a:gd name="T47" fmla="*/ 96 h 280"/>
              <a:gd name="T48" fmla="*/ 132 w 321"/>
              <a:gd name="T49" fmla="*/ 99 h 280"/>
              <a:gd name="T50" fmla="*/ 119 w 321"/>
              <a:gd name="T51" fmla="*/ 118 h 280"/>
              <a:gd name="T52" fmla="*/ 171 w 321"/>
              <a:gd name="T53" fmla="*/ 112 h 280"/>
              <a:gd name="T54" fmla="*/ 153 w 321"/>
              <a:gd name="T55" fmla="*/ 87 h 280"/>
              <a:gd name="T56" fmla="*/ 153 w 321"/>
              <a:gd name="T57" fmla="*/ 87 h 280"/>
              <a:gd name="T58" fmla="*/ 162 w 321"/>
              <a:gd name="T59" fmla="*/ 47 h 280"/>
              <a:gd name="T60" fmla="*/ 224 w 321"/>
              <a:gd name="T61" fmla="*/ 29 h 280"/>
              <a:gd name="T62" fmla="*/ 290 w 321"/>
              <a:gd name="T63" fmla="*/ 36 h 280"/>
              <a:gd name="T64" fmla="*/ 171 w 321"/>
              <a:gd name="T65" fmla="*/ 11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280">
                <a:moveTo>
                  <a:pt x="320" y="27"/>
                </a:moveTo>
                <a:cubicBezTo>
                  <a:pt x="319" y="23"/>
                  <a:pt x="316" y="20"/>
                  <a:pt x="312" y="19"/>
                </a:cubicBezTo>
                <a:cubicBezTo>
                  <a:pt x="229" y="0"/>
                  <a:pt x="173" y="4"/>
                  <a:pt x="147" y="32"/>
                </a:cubicBezTo>
                <a:cubicBezTo>
                  <a:pt x="140" y="40"/>
                  <a:pt x="136" y="48"/>
                  <a:pt x="133" y="56"/>
                </a:cubicBezTo>
                <a:cubicBezTo>
                  <a:pt x="110" y="41"/>
                  <a:pt x="68" y="41"/>
                  <a:pt x="9" y="55"/>
                </a:cubicBezTo>
                <a:cubicBezTo>
                  <a:pt x="5" y="56"/>
                  <a:pt x="2" y="59"/>
                  <a:pt x="1" y="63"/>
                </a:cubicBezTo>
                <a:cubicBezTo>
                  <a:pt x="0" y="66"/>
                  <a:pt x="1" y="70"/>
                  <a:pt x="4" y="73"/>
                </a:cubicBezTo>
                <a:cubicBezTo>
                  <a:pt x="11" y="81"/>
                  <a:pt x="71" y="140"/>
                  <a:pt x="114" y="140"/>
                </a:cubicBezTo>
                <a:cubicBezTo>
                  <a:pt x="118" y="140"/>
                  <a:pt x="122" y="140"/>
                  <a:pt x="125" y="139"/>
                </a:cubicBezTo>
                <a:cubicBezTo>
                  <a:pt x="126" y="139"/>
                  <a:pt x="127" y="138"/>
                  <a:pt x="129" y="138"/>
                </a:cubicBezTo>
                <a:cubicBezTo>
                  <a:pt x="129" y="269"/>
                  <a:pt x="129" y="269"/>
                  <a:pt x="129" y="269"/>
                </a:cubicBezTo>
                <a:cubicBezTo>
                  <a:pt x="129" y="275"/>
                  <a:pt x="133" y="280"/>
                  <a:pt x="139" y="280"/>
                </a:cubicBezTo>
                <a:cubicBezTo>
                  <a:pt x="145" y="280"/>
                  <a:pt x="150" y="275"/>
                  <a:pt x="150" y="269"/>
                </a:cubicBezTo>
                <a:cubicBezTo>
                  <a:pt x="150" y="125"/>
                  <a:pt x="150" y="125"/>
                  <a:pt x="150" y="125"/>
                </a:cubicBezTo>
                <a:cubicBezTo>
                  <a:pt x="154" y="129"/>
                  <a:pt x="160" y="132"/>
                  <a:pt x="165" y="133"/>
                </a:cubicBezTo>
                <a:cubicBezTo>
                  <a:pt x="169" y="134"/>
                  <a:pt x="173" y="134"/>
                  <a:pt x="176" y="134"/>
                </a:cubicBezTo>
                <a:cubicBezTo>
                  <a:pt x="230" y="134"/>
                  <a:pt x="309" y="47"/>
                  <a:pt x="318" y="37"/>
                </a:cubicBezTo>
                <a:cubicBezTo>
                  <a:pt x="320" y="34"/>
                  <a:pt x="321" y="30"/>
                  <a:pt x="320" y="27"/>
                </a:cubicBezTo>
                <a:close/>
                <a:moveTo>
                  <a:pt x="119" y="118"/>
                </a:moveTo>
                <a:cubicBezTo>
                  <a:pt x="100" y="124"/>
                  <a:pt x="61" y="97"/>
                  <a:pt x="33" y="72"/>
                </a:cubicBezTo>
                <a:cubicBezTo>
                  <a:pt x="92" y="60"/>
                  <a:pt x="116" y="68"/>
                  <a:pt x="124" y="75"/>
                </a:cubicBezTo>
                <a:cubicBezTo>
                  <a:pt x="127" y="77"/>
                  <a:pt x="129" y="80"/>
                  <a:pt x="131" y="82"/>
                </a:cubicBezTo>
                <a:cubicBezTo>
                  <a:pt x="131" y="87"/>
                  <a:pt x="132" y="91"/>
                  <a:pt x="132" y="92"/>
                </a:cubicBezTo>
                <a:cubicBezTo>
                  <a:pt x="133" y="94"/>
                  <a:pt x="133" y="95"/>
                  <a:pt x="134" y="96"/>
                </a:cubicBezTo>
                <a:cubicBezTo>
                  <a:pt x="133" y="97"/>
                  <a:pt x="133" y="98"/>
                  <a:pt x="132" y="99"/>
                </a:cubicBezTo>
                <a:cubicBezTo>
                  <a:pt x="129" y="116"/>
                  <a:pt x="122" y="118"/>
                  <a:pt x="119" y="118"/>
                </a:cubicBezTo>
                <a:close/>
                <a:moveTo>
                  <a:pt x="171" y="112"/>
                </a:moveTo>
                <a:cubicBezTo>
                  <a:pt x="168" y="112"/>
                  <a:pt x="158" y="109"/>
                  <a:pt x="153" y="87"/>
                </a:cubicBezTo>
                <a:cubicBezTo>
                  <a:pt x="153" y="87"/>
                  <a:pt x="153" y="87"/>
                  <a:pt x="153" y="87"/>
                </a:cubicBezTo>
                <a:cubicBezTo>
                  <a:pt x="153" y="86"/>
                  <a:pt x="147" y="63"/>
                  <a:pt x="162" y="47"/>
                </a:cubicBezTo>
                <a:cubicBezTo>
                  <a:pt x="171" y="38"/>
                  <a:pt x="189" y="29"/>
                  <a:pt x="224" y="29"/>
                </a:cubicBezTo>
                <a:cubicBezTo>
                  <a:pt x="241" y="29"/>
                  <a:pt x="263" y="31"/>
                  <a:pt x="290" y="36"/>
                </a:cubicBezTo>
                <a:cubicBezTo>
                  <a:pt x="253" y="74"/>
                  <a:pt x="198" y="119"/>
                  <a:pt x="171" y="11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pic>
        <p:nvPicPr>
          <p:cNvPr id="17" name="صورة 16">
            <a:extLst>
              <a:ext uri="{FF2B5EF4-FFF2-40B4-BE49-F238E27FC236}">
                <a16:creationId xmlns:a16="http://schemas.microsoft.com/office/drawing/2014/main" id="{E53405AB-93C0-0230-4E6E-A570B07B23FB}"/>
              </a:ext>
            </a:extLst>
          </p:cNvPr>
          <p:cNvPicPr>
            <a:picLocks noChangeAspect="1"/>
          </p:cNvPicPr>
          <p:nvPr/>
        </p:nvPicPr>
        <p:blipFill>
          <a:blip r:embed="rId6">
            <a:lum bright="70000" contrast="-70000"/>
          </a:blip>
          <a:stretch>
            <a:fillRect/>
          </a:stretch>
        </p:blipFill>
        <p:spPr>
          <a:xfrm>
            <a:off x="882001" y="5554656"/>
            <a:ext cx="314911" cy="314911"/>
          </a:xfrm>
          <a:prstGeom prst="rect">
            <a:avLst/>
          </a:prstGeom>
          <a:solidFill>
            <a:srgbClr val="ED1B43"/>
          </a:solidFill>
        </p:spPr>
      </p:pic>
      <p:pic>
        <p:nvPicPr>
          <p:cNvPr id="18" name="رسم 17">
            <a:extLst>
              <a:ext uri="{FF2B5EF4-FFF2-40B4-BE49-F238E27FC236}">
                <a16:creationId xmlns:a16="http://schemas.microsoft.com/office/drawing/2014/main" id="{3B649C35-E301-3384-307D-1B7CBA45D0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839" y="198778"/>
            <a:ext cx="938535" cy="784447"/>
          </a:xfrm>
          <a:prstGeom prst="rect">
            <a:avLst/>
          </a:prstGeom>
        </p:spPr>
      </p:pic>
    </p:spTree>
    <p:extLst>
      <p:ext uri="{BB962C8B-B14F-4D97-AF65-F5344CB8AC3E}">
        <p14:creationId xmlns:p14="http://schemas.microsoft.com/office/powerpoint/2010/main" val="329541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 grpId="0" animBg="1"/>
      <p:bldP spid="4" grpId="0" animBg="1"/>
      <p:bldP spid="5" grpId="0" animBg="1"/>
      <p:bldP spid="6" grpId="0" animBg="1"/>
      <p:bldP spid="7"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4" name="Title 6"/>
          <p:cNvSpPr txBox="1">
            <a:spLocks/>
          </p:cNvSpPr>
          <p:nvPr/>
        </p:nvSpPr>
        <p:spPr>
          <a:xfrm>
            <a:off x="2439104" y="750494"/>
            <a:ext cx="7622629" cy="440093"/>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07000"/>
              </a:lnSpc>
              <a:spcAft>
                <a:spcPts val="800"/>
              </a:spcAft>
            </a:pPr>
            <a:r>
              <a:rPr lang="ar-AE" sz="4000" b="1" kern="100" dirty="0">
                <a:solidFill>
                  <a:srgbClr val="ED1B43"/>
                </a:solidFill>
                <a:latin typeface="Calibri" panose="020F0502020204030204" pitchFamily="34" charset="0"/>
                <a:ea typeface="Calibri" panose="020F0502020204030204" pitchFamily="34" charset="0"/>
                <a:cs typeface="Arial" panose="020B0604020202020204" pitchFamily="34" charset="0"/>
              </a:rPr>
              <a:t>سم</a:t>
            </a:r>
            <a:r>
              <a:rPr lang="ar-OM" sz="4000" b="1" kern="100" dirty="0">
                <a:solidFill>
                  <a:srgbClr val="ED1B43"/>
                </a:solidFill>
                <a:latin typeface="Calibri" panose="020F0502020204030204" pitchFamily="34" charset="0"/>
                <a:ea typeface="Calibri" panose="020F0502020204030204" pitchFamily="34" charset="0"/>
                <a:cs typeface="Arial" panose="020B0604020202020204" pitchFamily="34" charset="0"/>
              </a:rPr>
              <a:t>ــ</a:t>
            </a:r>
            <a:r>
              <a:rPr lang="ar-AE" sz="4000" b="1" kern="100" dirty="0">
                <a:solidFill>
                  <a:srgbClr val="ED1B43"/>
                </a:solidFill>
                <a:latin typeface="Calibri" panose="020F0502020204030204" pitchFamily="34" charset="0"/>
                <a:ea typeface="Calibri" panose="020F0502020204030204" pitchFamily="34" charset="0"/>
                <a:cs typeface="Arial" panose="020B0604020202020204" pitchFamily="34" charset="0"/>
              </a:rPr>
              <a:t>ات الخ</a:t>
            </a:r>
            <a:r>
              <a:rPr lang="ar-OM" sz="4000" b="1" kern="100" dirty="0">
                <a:solidFill>
                  <a:srgbClr val="ED1B43"/>
                </a:solidFill>
                <a:latin typeface="Calibri" panose="020F0502020204030204" pitchFamily="34" charset="0"/>
                <a:ea typeface="Calibri" panose="020F0502020204030204" pitchFamily="34" charset="0"/>
                <a:cs typeface="Arial" panose="020B0604020202020204" pitchFamily="34" charset="0"/>
              </a:rPr>
              <a:t>ـــ</a:t>
            </a:r>
            <a:r>
              <a:rPr lang="ar-AE" sz="4000" b="1" kern="100" dirty="0">
                <a:solidFill>
                  <a:srgbClr val="ED1B43"/>
                </a:solidFill>
                <a:latin typeface="Calibri" panose="020F0502020204030204" pitchFamily="34" charset="0"/>
                <a:ea typeface="Calibri" panose="020F0502020204030204" pitchFamily="34" charset="0"/>
                <a:cs typeface="Arial" panose="020B0604020202020204" pitchFamily="34" charset="0"/>
              </a:rPr>
              <a:t>ريج</a:t>
            </a:r>
            <a:r>
              <a:rPr lang="ar-OM" sz="4000" b="1" kern="100" dirty="0">
                <a:solidFill>
                  <a:srgbClr val="ED1B43"/>
                </a:solidFill>
                <a:latin typeface="Calibri" panose="020F0502020204030204" pitchFamily="34" charset="0"/>
                <a:ea typeface="Calibri" panose="020F0502020204030204" pitchFamily="34" charset="0"/>
                <a:cs typeface="Arial" panose="020B0604020202020204" pitchFamily="34" charset="0"/>
              </a:rPr>
              <a:t> / </a:t>
            </a:r>
            <a:r>
              <a:rPr lang="en-US" sz="4000" b="1" kern="100" dirty="0">
                <a:solidFill>
                  <a:srgbClr val="ED1B43"/>
                </a:solidFill>
                <a:latin typeface="Calibri" panose="020F0502020204030204" pitchFamily="34" charset="0"/>
                <a:ea typeface="Calibri" panose="020F0502020204030204" pitchFamily="34" charset="0"/>
                <a:cs typeface="Arial" panose="020B0604020202020204" pitchFamily="34" charset="0"/>
              </a:rPr>
              <a:t>Graduate Attributes</a:t>
            </a:r>
            <a:endParaRPr lang="en-US" sz="4000" kern="100" dirty="0">
              <a:solidFill>
                <a:srgbClr val="ED1B43"/>
              </a:solidFill>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ar-OM" sz="4000" b="1" kern="100" dirty="0">
                <a:solidFill>
                  <a:srgbClr val="ED1B43"/>
                </a:solidFill>
                <a:latin typeface="Calibri" panose="020F0502020204030204" pitchFamily="34" charset="0"/>
                <a:ea typeface="Calibri" panose="020F0502020204030204" pitchFamily="34" charset="0"/>
                <a:cs typeface="Arial" panose="020B0604020202020204" pitchFamily="34" charset="0"/>
              </a:rPr>
              <a:t> </a:t>
            </a:r>
            <a:endParaRPr lang="en-US" sz="4000" kern="100" dirty="0">
              <a:solidFill>
                <a:srgbClr val="ED1B43"/>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7" name="Group 6"/>
          <p:cNvGrpSpPr/>
          <p:nvPr/>
        </p:nvGrpSpPr>
        <p:grpSpPr>
          <a:xfrm>
            <a:off x="1529687" y="1935550"/>
            <a:ext cx="10012872" cy="3401873"/>
            <a:chOff x="-7042802" y="5943241"/>
            <a:chExt cx="8469057" cy="3119449"/>
          </a:xfrm>
        </p:grpSpPr>
        <p:sp>
          <p:nvSpPr>
            <p:cNvPr id="8" name="Hexagon 7"/>
            <p:cNvSpPr/>
            <p:nvPr/>
          </p:nvSpPr>
          <p:spPr>
            <a:xfrm>
              <a:off x="-6934001" y="7085611"/>
              <a:ext cx="1320800" cy="1056640"/>
            </a:xfrm>
            <a:prstGeom prst="hexagon">
              <a:avLst/>
            </a:prstGeom>
            <a:solidFill>
              <a:srgbClr val="ED1B4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2601" b="0" i="0" u="none" strike="noStrike" kern="0" cap="none" spc="0" normalizeH="0" baseline="0" noProof="0" dirty="0">
                <a:ln>
                  <a:noFill/>
                </a:ln>
                <a:solidFill>
                  <a:srgbClr val="FFFFFF"/>
                </a:solidFill>
                <a:effectLst/>
                <a:uLnTx/>
                <a:uFillTx/>
                <a:latin typeface="Arial"/>
                <a:ea typeface="+mn-ea"/>
                <a:cs typeface="+mn-cs"/>
              </a:endParaRPr>
            </a:p>
          </p:txBody>
        </p:sp>
        <p:sp>
          <p:nvSpPr>
            <p:cNvPr id="9" name="Hexagon 8"/>
            <p:cNvSpPr/>
            <p:nvPr/>
          </p:nvSpPr>
          <p:spPr>
            <a:xfrm>
              <a:off x="-4301053" y="7070589"/>
              <a:ext cx="1320800" cy="1056640"/>
            </a:xfrm>
            <a:prstGeom prst="hexagon">
              <a:avLst/>
            </a:prstGeom>
            <a:solidFill>
              <a:srgbClr val="00263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2601" b="0" i="0" u="none" strike="noStrike" kern="0" cap="none" spc="0" normalizeH="0" baseline="0" noProof="0" dirty="0">
                <a:ln>
                  <a:noFill/>
                </a:ln>
                <a:solidFill>
                  <a:srgbClr val="FFFFFF"/>
                </a:solidFill>
                <a:effectLst/>
                <a:uLnTx/>
                <a:uFillTx/>
                <a:latin typeface="Arial"/>
                <a:ea typeface="+mn-ea"/>
                <a:cs typeface="+mn-cs"/>
              </a:endParaRPr>
            </a:p>
          </p:txBody>
        </p:sp>
        <p:sp>
          <p:nvSpPr>
            <p:cNvPr id="11" name="Hexagon 10"/>
            <p:cNvSpPr/>
            <p:nvPr/>
          </p:nvSpPr>
          <p:spPr>
            <a:xfrm>
              <a:off x="-3002274" y="7070589"/>
              <a:ext cx="1320800" cy="1056640"/>
            </a:xfrm>
            <a:prstGeom prst="hexagon">
              <a:avLst/>
            </a:prstGeom>
            <a:solidFill>
              <a:srgbClr val="F2A9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2601" b="0" i="0" u="none" strike="noStrike" kern="0" cap="none" spc="0" normalizeH="0" baseline="0" noProof="0" dirty="0">
                <a:ln>
                  <a:noFill/>
                </a:ln>
                <a:solidFill>
                  <a:srgbClr val="FFFFFF"/>
                </a:solidFill>
                <a:effectLst/>
                <a:uLnTx/>
                <a:uFillTx/>
                <a:latin typeface="Arial"/>
                <a:ea typeface="+mn-ea"/>
                <a:cs typeface="+mn-cs"/>
              </a:endParaRPr>
            </a:p>
          </p:txBody>
        </p:sp>
        <p:sp>
          <p:nvSpPr>
            <p:cNvPr id="12" name="Hexagon 11"/>
            <p:cNvSpPr/>
            <p:nvPr/>
          </p:nvSpPr>
          <p:spPr>
            <a:xfrm>
              <a:off x="-1680055" y="7071440"/>
              <a:ext cx="1320800" cy="1056640"/>
            </a:xfrm>
            <a:prstGeom prst="hexagon">
              <a:avLst/>
            </a:prstGeom>
            <a:solidFill>
              <a:schemeClr val="accent5">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2601" b="0" i="0" u="none" strike="noStrike" kern="0" cap="none" spc="0" normalizeH="0" baseline="0" noProof="0" dirty="0">
                <a:ln>
                  <a:noFill/>
                </a:ln>
                <a:solidFill>
                  <a:srgbClr val="FFFFFF"/>
                </a:solidFill>
                <a:effectLst/>
                <a:uLnTx/>
                <a:uFillTx/>
                <a:latin typeface="Arial"/>
                <a:ea typeface="+mn-ea"/>
                <a:cs typeface="+mn-cs"/>
              </a:endParaRPr>
            </a:p>
          </p:txBody>
        </p:sp>
        <p:sp>
          <p:nvSpPr>
            <p:cNvPr id="13" name="Hexagon 12"/>
            <p:cNvSpPr/>
            <p:nvPr/>
          </p:nvSpPr>
          <p:spPr>
            <a:xfrm>
              <a:off x="-359824" y="7070589"/>
              <a:ext cx="1320800" cy="1056640"/>
            </a:xfrm>
            <a:prstGeom prst="hexagon">
              <a:avLst/>
            </a:prstGeom>
            <a:solidFill>
              <a:srgbClr val="21419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2601" b="0" i="0" u="none" strike="noStrike" kern="0" cap="none" spc="0" normalizeH="0" baseline="0" noProof="0" dirty="0">
                <a:ln>
                  <a:noFill/>
                </a:ln>
                <a:solidFill>
                  <a:srgbClr val="FFFFFF"/>
                </a:solidFill>
                <a:effectLst/>
                <a:uLnTx/>
                <a:uFillTx/>
                <a:latin typeface="Arial"/>
                <a:ea typeface="+mn-ea"/>
                <a:cs typeface="+mn-cs"/>
              </a:endParaRPr>
            </a:p>
          </p:txBody>
        </p:sp>
        <p:sp>
          <p:nvSpPr>
            <p:cNvPr id="14" name="Hexagon 13"/>
            <p:cNvSpPr/>
            <p:nvPr/>
          </p:nvSpPr>
          <p:spPr>
            <a:xfrm>
              <a:off x="-5623272" y="7074607"/>
              <a:ext cx="1320800" cy="1056640"/>
            </a:xfrm>
            <a:prstGeom prst="hexagon">
              <a:avLst/>
            </a:prstGeom>
            <a:solidFill>
              <a:srgbClr val="A3938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2601" b="0" i="0" u="none" strike="noStrike" kern="0" cap="none" spc="0" normalizeH="0" baseline="0" noProof="0" dirty="0">
                <a:ln>
                  <a:noFill/>
                </a:ln>
                <a:solidFill>
                  <a:srgbClr val="FFFFFF"/>
                </a:solidFill>
                <a:effectLst/>
                <a:uLnTx/>
                <a:uFillTx/>
                <a:latin typeface="Arial"/>
                <a:ea typeface="+mn-ea"/>
                <a:cs typeface="+mn-cs"/>
              </a:endParaRPr>
            </a:p>
          </p:txBody>
        </p:sp>
        <p:sp>
          <p:nvSpPr>
            <p:cNvPr id="15" name="Rectangle 14"/>
            <p:cNvSpPr/>
            <p:nvPr/>
          </p:nvSpPr>
          <p:spPr bwMode="gray">
            <a:xfrm>
              <a:off x="-4542461" y="8422679"/>
              <a:ext cx="1669627" cy="525283"/>
            </a:xfrm>
            <a:prstGeom prst="rect">
              <a:avLst/>
            </a:prstGeom>
            <a:noFill/>
            <a:ln w="19050" algn="ctr">
              <a:noFill/>
              <a:miter lim="800000"/>
              <a:headEnd/>
              <a:tailEnd/>
            </a:ln>
          </p:spPr>
          <p:txBody>
            <a:bodyPr wrap="square" lIns="128411" tIns="128411" rIns="128411" bIns="128411" rtlCol="0" anchor="ctr"/>
            <a:lstStyle/>
            <a:p>
              <a:pPr algn="ctr">
                <a:lnSpc>
                  <a:spcPct val="107000"/>
                </a:lnSpc>
                <a:spcAft>
                  <a:spcPts val="800"/>
                </a:spcAft>
              </a:pPr>
              <a:r>
                <a:rPr lang="ar-AE" b="1" kern="100" dirty="0">
                  <a:latin typeface="Calibri" panose="020F0502020204030204" pitchFamily="34" charset="0"/>
                  <a:ea typeface="Calibri" panose="020F0502020204030204" pitchFamily="34" charset="0"/>
                </a:rPr>
                <a:t>التفكير النقدي</a:t>
              </a:r>
              <a:endParaRPr lang="ar-OM" b="1" kern="100" dirty="0">
                <a:latin typeface="Calibri" panose="020F0502020204030204" pitchFamily="34" charset="0"/>
                <a:ea typeface="Calibri" panose="020F0502020204030204" pitchFamily="34" charset="0"/>
              </a:endParaRPr>
            </a:p>
            <a:p>
              <a:pPr algn="ctr">
                <a:lnSpc>
                  <a:spcPct val="107000"/>
                </a:lnSpc>
                <a:spcAft>
                  <a:spcPts val="800"/>
                </a:spcAft>
              </a:pPr>
              <a:r>
                <a:rPr lang="en-US" sz="1800" b="1" kern="100" dirty="0">
                  <a:effectLst/>
                  <a:latin typeface="Calibri" panose="020F0502020204030204" pitchFamily="34" charset="0"/>
                  <a:ea typeface="Calibri" panose="020F0502020204030204" pitchFamily="34" charset="0"/>
                  <a:cs typeface="Arial" panose="020B0604020202020204" pitchFamily="34" charset="0"/>
                </a:rPr>
                <a:t>Critical Thinking</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Rectangle 15"/>
            <p:cNvSpPr/>
            <p:nvPr/>
          </p:nvSpPr>
          <p:spPr bwMode="gray">
            <a:xfrm>
              <a:off x="-3709505" y="6047534"/>
              <a:ext cx="2804013" cy="693127"/>
            </a:xfrm>
            <a:prstGeom prst="rect">
              <a:avLst/>
            </a:prstGeom>
            <a:noFill/>
            <a:ln w="19050" algn="ctr">
              <a:noFill/>
              <a:miter lim="800000"/>
              <a:headEnd/>
              <a:tailEnd/>
            </a:ln>
          </p:spPr>
          <p:txBody>
            <a:bodyPr wrap="square" lIns="128411" tIns="128411" rIns="128411" bIns="128411" rtlCol="0" anchor="ctr"/>
            <a:lstStyle/>
            <a:p>
              <a:pPr algn="ctr">
                <a:lnSpc>
                  <a:spcPct val="107000"/>
                </a:lnSpc>
                <a:spcAft>
                  <a:spcPts val="800"/>
                </a:spcAft>
              </a:pPr>
              <a:r>
                <a:rPr lang="ar-AE" b="1" kern="100" dirty="0">
                  <a:latin typeface="Calibri" panose="020F0502020204030204" pitchFamily="34" charset="0"/>
                  <a:ea typeface="Calibri" panose="020F0502020204030204" pitchFamily="34" charset="0"/>
                </a:rPr>
                <a:t>المسؤولية الاجتماعية والوعي الاقتصادي</a:t>
              </a:r>
              <a:endParaRPr lang="ar-OM" b="1" kern="100" dirty="0">
                <a:latin typeface="Calibri" panose="020F0502020204030204" pitchFamily="34" charset="0"/>
                <a:ea typeface="Calibri" panose="020F0502020204030204" pitchFamily="34" charset="0"/>
              </a:endParaRPr>
            </a:p>
            <a:p>
              <a:pPr algn="ctr">
                <a:lnSpc>
                  <a:spcPct val="107000"/>
                </a:lnSpc>
                <a:spcAft>
                  <a:spcPts val="800"/>
                </a:spcAft>
              </a:pPr>
              <a:r>
                <a:rPr lang="en-US" sz="1800" b="1" kern="100" dirty="0">
                  <a:effectLst/>
                  <a:latin typeface="Calibri" panose="020F0502020204030204" pitchFamily="34" charset="0"/>
                  <a:ea typeface="Calibri" panose="020F0502020204030204" pitchFamily="34" charset="0"/>
                  <a:cs typeface="Arial" panose="020B0604020202020204" pitchFamily="34" charset="0"/>
                </a:rPr>
                <a:t>Social Responsibility and Economic Awareness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7" name="Rectangle 16"/>
            <p:cNvSpPr/>
            <p:nvPr/>
          </p:nvSpPr>
          <p:spPr bwMode="gray">
            <a:xfrm>
              <a:off x="-7042802" y="8659134"/>
              <a:ext cx="1224734" cy="403556"/>
            </a:xfrm>
            <a:prstGeom prst="rect">
              <a:avLst/>
            </a:prstGeom>
            <a:noFill/>
            <a:ln w="19050" algn="ctr">
              <a:noFill/>
              <a:miter lim="800000"/>
              <a:headEnd/>
              <a:tailEnd/>
            </a:ln>
          </p:spPr>
          <p:txBody>
            <a:bodyPr wrap="square" lIns="128411" tIns="128411" rIns="128411" bIns="128411" rtlCol="0" anchor="b"/>
            <a:lstStyle/>
            <a:p>
              <a:pPr algn="ctr">
                <a:lnSpc>
                  <a:spcPct val="107000"/>
                </a:lnSpc>
                <a:spcAft>
                  <a:spcPts val="800"/>
                </a:spcAft>
              </a:pPr>
              <a:r>
                <a:rPr lang="ar-AE" b="1" kern="100" dirty="0">
                  <a:latin typeface="Calibri" panose="020F0502020204030204" pitchFamily="34" charset="0"/>
                  <a:ea typeface="Calibri" panose="020F0502020204030204" pitchFamily="34" charset="0"/>
                </a:rPr>
                <a:t>المعرفة</a:t>
              </a:r>
              <a:r>
                <a:rPr lang="ar-OM" b="1" kern="100" dirty="0">
                  <a:latin typeface="Calibri" panose="020F0502020204030204" pitchFamily="34" charset="0"/>
                  <a:ea typeface="Calibri" panose="020F0502020204030204" pitchFamily="34" charset="0"/>
                </a:rPr>
                <a:t> </a:t>
              </a:r>
              <a:r>
                <a:rPr lang="en-US" sz="1800" b="1" kern="100" dirty="0">
                  <a:effectLst/>
                  <a:latin typeface="Calibri" panose="020F0502020204030204" pitchFamily="34" charset="0"/>
                  <a:ea typeface="Calibri" panose="020F0502020204030204" pitchFamily="34" charset="0"/>
                  <a:cs typeface="Arial" panose="020B0604020202020204" pitchFamily="34" charset="0"/>
                </a:rPr>
                <a:t>Knowledge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Rectangle 17"/>
            <p:cNvSpPr/>
            <p:nvPr/>
          </p:nvSpPr>
          <p:spPr bwMode="gray">
            <a:xfrm>
              <a:off x="-610248" y="5943241"/>
              <a:ext cx="2036503" cy="700554"/>
            </a:xfrm>
            <a:prstGeom prst="rect">
              <a:avLst/>
            </a:prstGeom>
            <a:noFill/>
            <a:ln w="19050" algn="ctr">
              <a:noFill/>
              <a:miter lim="800000"/>
              <a:headEnd/>
              <a:tailEnd/>
            </a:ln>
          </p:spPr>
          <p:txBody>
            <a:bodyPr wrap="square" lIns="128411" tIns="128411" rIns="128411" bIns="128411" rtlCol="0" anchor="ctr"/>
            <a:lstStyle/>
            <a:p>
              <a:pPr algn="ctr">
                <a:lnSpc>
                  <a:spcPct val="107000"/>
                </a:lnSpc>
                <a:spcAft>
                  <a:spcPts val="800"/>
                </a:spcAft>
              </a:pPr>
              <a:r>
                <a:rPr lang="ar-AE" b="1" kern="100" dirty="0">
                  <a:latin typeface="Calibri" panose="020F0502020204030204" pitchFamily="34" charset="0"/>
                  <a:ea typeface="Calibri" panose="020F0502020204030204" pitchFamily="34" charset="0"/>
                </a:rPr>
                <a:t>التعلم مدى الحياة</a:t>
              </a:r>
              <a:endParaRPr lang="ar-OM" b="1" kern="100" dirty="0">
                <a:latin typeface="Calibri" panose="020F0502020204030204" pitchFamily="34" charset="0"/>
                <a:ea typeface="Calibri" panose="020F0502020204030204" pitchFamily="34" charset="0"/>
              </a:endParaRPr>
            </a:p>
            <a:p>
              <a:pPr algn="ctr">
                <a:lnSpc>
                  <a:spcPct val="107000"/>
                </a:lnSpc>
                <a:spcAft>
                  <a:spcPts val="800"/>
                </a:spcAft>
              </a:pPr>
              <a:r>
                <a:rPr lang="en-US" sz="1800" b="1" kern="100" dirty="0">
                  <a:effectLst/>
                  <a:latin typeface="Calibri" panose="020F0502020204030204" pitchFamily="34" charset="0"/>
                  <a:ea typeface="Calibri" panose="020F0502020204030204" pitchFamily="34" charset="0"/>
                  <a:cs typeface="Arial" panose="020B0604020202020204" pitchFamily="34" charset="0"/>
                </a:rPr>
                <a:t>Lifelong Learning</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Rectangle 18"/>
            <p:cNvSpPr/>
            <p:nvPr/>
          </p:nvSpPr>
          <p:spPr bwMode="gray">
            <a:xfrm>
              <a:off x="-1732970" y="8438344"/>
              <a:ext cx="1396820" cy="403556"/>
            </a:xfrm>
            <a:prstGeom prst="rect">
              <a:avLst/>
            </a:prstGeom>
            <a:noFill/>
            <a:ln w="19050" algn="ctr">
              <a:noFill/>
              <a:miter lim="800000"/>
              <a:headEnd/>
              <a:tailEnd/>
            </a:ln>
          </p:spPr>
          <p:txBody>
            <a:bodyPr wrap="square" lIns="128411" tIns="128411" rIns="128411" bIns="128411" rtlCol="0" anchor="ctr"/>
            <a:lstStyle/>
            <a:p>
              <a:pPr algn="ctr">
                <a:lnSpc>
                  <a:spcPct val="107000"/>
                </a:lnSpc>
                <a:spcAft>
                  <a:spcPts val="800"/>
                </a:spcAft>
              </a:pPr>
              <a:r>
                <a:rPr lang="ar-AE" b="1" kern="100" dirty="0">
                  <a:latin typeface="Calibri" panose="020F0502020204030204" pitchFamily="34" charset="0"/>
                  <a:ea typeface="Calibri" panose="020F0502020204030204" pitchFamily="34" charset="0"/>
                </a:rPr>
                <a:t> القيادة</a:t>
              </a:r>
              <a:endParaRPr lang="ar-OM" b="1" kern="100" dirty="0">
                <a:latin typeface="Calibri" panose="020F0502020204030204" pitchFamily="34" charset="0"/>
                <a:ea typeface="Calibri" panose="020F0502020204030204" pitchFamily="34" charset="0"/>
              </a:endParaRPr>
            </a:p>
            <a:p>
              <a:pPr algn="ctr">
                <a:lnSpc>
                  <a:spcPct val="107000"/>
                </a:lnSpc>
                <a:spcAft>
                  <a:spcPts val="800"/>
                </a:spcAft>
              </a:pPr>
              <a:r>
                <a:rPr lang="en-US" sz="1800" b="1" kern="100" dirty="0">
                  <a:effectLst/>
                  <a:latin typeface="Calibri" panose="020F0502020204030204" pitchFamily="34" charset="0"/>
                  <a:ea typeface="Calibri" panose="020F0502020204030204" pitchFamily="34" charset="0"/>
                  <a:cs typeface="Arial" panose="020B0604020202020204" pitchFamily="34" charset="0"/>
                </a:rPr>
                <a:t>Leadership</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Rectangle 19"/>
            <p:cNvSpPr/>
            <p:nvPr/>
          </p:nvSpPr>
          <p:spPr bwMode="gray">
            <a:xfrm>
              <a:off x="-5902082" y="6031840"/>
              <a:ext cx="1879124" cy="708940"/>
            </a:xfrm>
            <a:prstGeom prst="rect">
              <a:avLst/>
            </a:prstGeom>
            <a:noFill/>
            <a:ln w="19050" algn="ctr">
              <a:noFill/>
              <a:miter lim="800000"/>
              <a:headEnd/>
              <a:tailEnd/>
            </a:ln>
          </p:spPr>
          <p:txBody>
            <a:bodyPr wrap="square" lIns="128411" tIns="128411" rIns="128411" bIns="128411" rtlCol="0" anchor="ctr"/>
            <a:lstStyle/>
            <a:p>
              <a:pPr algn="ctr">
                <a:lnSpc>
                  <a:spcPct val="107000"/>
                </a:lnSpc>
                <a:spcAft>
                  <a:spcPts val="800"/>
                </a:spcAft>
              </a:pPr>
              <a:r>
                <a:rPr lang="ar-AE" b="1" kern="100" dirty="0">
                  <a:latin typeface="Calibri" panose="020F0502020204030204" pitchFamily="34" charset="0"/>
                  <a:ea typeface="Calibri" panose="020F0502020204030204" pitchFamily="34" charset="0"/>
                </a:rPr>
                <a:t>التواصل</a:t>
              </a:r>
              <a:endParaRPr lang="ar-OM" b="1" kern="100" dirty="0">
                <a:latin typeface="Calibri" panose="020F0502020204030204" pitchFamily="34" charset="0"/>
                <a:ea typeface="Calibri" panose="020F0502020204030204" pitchFamily="34" charset="0"/>
              </a:endParaRPr>
            </a:p>
            <a:p>
              <a:pPr algn="ctr">
                <a:lnSpc>
                  <a:spcPct val="107000"/>
                </a:lnSpc>
                <a:spcAft>
                  <a:spcPts val="800"/>
                </a:spcAft>
              </a:pPr>
              <a:r>
                <a:rPr lang="en-US" sz="1800" b="1" kern="100" dirty="0">
                  <a:effectLst/>
                  <a:latin typeface="Calibri" panose="020F0502020204030204" pitchFamily="34" charset="0"/>
                  <a:ea typeface="Calibri" panose="020F0502020204030204" pitchFamily="34" charset="0"/>
                  <a:cs typeface="Arial" panose="020B0604020202020204" pitchFamily="34" charset="0"/>
                </a:rPr>
                <a:t>Communication</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9" name="Freeform 751"/>
            <p:cNvSpPr>
              <a:spLocks/>
            </p:cNvSpPr>
            <p:nvPr/>
          </p:nvSpPr>
          <p:spPr bwMode="auto">
            <a:xfrm>
              <a:off x="-1269475" y="7336806"/>
              <a:ext cx="458134" cy="435865"/>
            </a:xfrm>
            <a:custGeom>
              <a:avLst/>
              <a:gdLst>
                <a:gd name="T0" fmla="*/ 209 w 216"/>
                <a:gd name="T1" fmla="*/ 187 h 207"/>
                <a:gd name="T2" fmla="*/ 171 w 216"/>
                <a:gd name="T3" fmla="*/ 179 h 207"/>
                <a:gd name="T4" fmla="*/ 156 w 216"/>
                <a:gd name="T5" fmla="*/ 177 h 207"/>
                <a:gd name="T6" fmla="*/ 145 w 216"/>
                <a:gd name="T7" fmla="*/ 147 h 207"/>
                <a:gd name="T8" fmla="*/ 167 w 216"/>
                <a:gd name="T9" fmla="*/ 96 h 207"/>
                <a:gd name="T10" fmla="*/ 157 w 216"/>
                <a:gd name="T11" fmla="*/ 22 h 207"/>
                <a:gd name="T12" fmla="*/ 108 w 216"/>
                <a:gd name="T13" fmla="*/ 0 h 207"/>
                <a:gd name="T14" fmla="*/ 59 w 216"/>
                <a:gd name="T15" fmla="*/ 22 h 207"/>
                <a:gd name="T16" fmla="*/ 50 w 216"/>
                <a:gd name="T17" fmla="*/ 96 h 207"/>
                <a:gd name="T18" fmla="*/ 72 w 216"/>
                <a:gd name="T19" fmla="*/ 147 h 207"/>
                <a:gd name="T20" fmla="*/ 61 w 216"/>
                <a:gd name="T21" fmla="*/ 177 h 207"/>
                <a:gd name="T22" fmla="*/ 45 w 216"/>
                <a:gd name="T23" fmla="*/ 179 h 207"/>
                <a:gd name="T24" fmla="*/ 8 w 216"/>
                <a:gd name="T25" fmla="*/ 187 h 207"/>
                <a:gd name="T26" fmla="*/ 3 w 216"/>
                <a:gd name="T27" fmla="*/ 201 h 207"/>
                <a:gd name="T28" fmla="*/ 12 w 216"/>
                <a:gd name="T29" fmla="*/ 207 h 207"/>
                <a:gd name="T30" fmla="*/ 17 w 216"/>
                <a:gd name="T31" fmla="*/ 206 h 207"/>
                <a:gd name="T32" fmla="*/ 46 w 216"/>
                <a:gd name="T33" fmla="*/ 200 h 207"/>
                <a:gd name="T34" fmla="*/ 71 w 216"/>
                <a:gd name="T35" fmla="*/ 195 h 207"/>
                <a:gd name="T36" fmla="*/ 91 w 216"/>
                <a:gd name="T37" fmla="*/ 162 h 207"/>
                <a:gd name="T38" fmla="*/ 90 w 216"/>
                <a:gd name="T39" fmla="*/ 135 h 207"/>
                <a:gd name="T40" fmla="*/ 71 w 216"/>
                <a:gd name="T41" fmla="*/ 91 h 207"/>
                <a:gd name="T42" fmla="*/ 76 w 216"/>
                <a:gd name="T43" fmla="*/ 36 h 207"/>
                <a:gd name="T44" fmla="*/ 108 w 216"/>
                <a:gd name="T45" fmla="*/ 22 h 207"/>
                <a:gd name="T46" fmla="*/ 108 w 216"/>
                <a:gd name="T47" fmla="*/ 21 h 207"/>
                <a:gd name="T48" fmla="*/ 109 w 216"/>
                <a:gd name="T49" fmla="*/ 22 h 207"/>
                <a:gd name="T50" fmla="*/ 141 w 216"/>
                <a:gd name="T51" fmla="*/ 36 h 207"/>
                <a:gd name="T52" fmla="*/ 146 w 216"/>
                <a:gd name="T53" fmla="*/ 91 h 207"/>
                <a:gd name="T54" fmla="*/ 127 w 216"/>
                <a:gd name="T55" fmla="*/ 135 h 207"/>
                <a:gd name="T56" fmla="*/ 125 w 216"/>
                <a:gd name="T57" fmla="*/ 162 h 207"/>
                <a:gd name="T58" fmla="*/ 146 w 216"/>
                <a:gd name="T59" fmla="*/ 195 h 207"/>
                <a:gd name="T60" fmla="*/ 170 w 216"/>
                <a:gd name="T61" fmla="*/ 200 h 207"/>
                <a:gd name="T62" fmla="*/ 200 w 216"/>
                <a:gd name="T63" fmla="*/ 206 h 207"/>
                <a:gd name="T64" fmla="*/ 204 w 216"/>
                <a:gd name="T65" fmla="*/ 207 h 207"/>
                <a:gd name="T66" fmla="*/ 214 w 216"/>
                <a:gd name="T67" fmla="*/ 201 h 207"/>
                <a:gd name="T68" fmla="*/ 209 w 216"/>
                <a:gd name="T69" fmla="*/ 18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07">
                  <a:moveTo>
                    <a:pt x="209" y="187"/>
                  </a:moveTo>
                  <a:cubicBezTo>
                    <a:pt x="194" y="180"/>
                    <a:pt x="182" y="180"/>
                    <a:pt x="171" y="179"/>
                  </a:cubicBezTo>
                  <a:cubicBezTo>
                    <a:pt x="165" y="179"/>
                    <a:pt x="159" y="179"/>
                    <a:pt x="156" y="177"/>
                  </a:cubicBezTo>
                  <a:cubicBezTo>
                    <a:pt x="149" y="173"/>
                    <a:pt x="143" y="153"/>
                    <a:pt x="145" y="147"/>
                  </a:cubicBezTo>
                  <a:cubicBezTo>
                    <a:pt x="153" y="134"/>
                    <a:pt x="162" y="114"/>
                    <a:pt x="167" y="96"/>
                  </a:cubicBezTo>
                  <a:cubicBezTo>
                    <a:pt x="174" y="64"/>
                    <a:pt x="171" y="39"/>
                    <a:pt x="157" y="22"/>
                  </a:cubicBezTo>
                  <a:cubicBezTo>
                    <a:pt x="139" y="0"/>
                    <a:pt x="111" y="0"/>
                    <a:pt x="108" y="0"/>
                  </a:cubicBezTo>
                  <a:cubicBezTo>
                    <a:pt x="106" y="0"/>
                    <a:pt x="77" y="0"/>
                    <a:pt x="59" y="22"/>
                  </a:cubicBezTo>
                  <a:cubicBezTo>
                    <a:pt x="45" y="39"/>
                    <a:pt x="42" y="64"/>
                    <a:pt x="50" y="96"/>
                  </a:cubicBezTo>
                  <a:cubicBezTo>
                    <a:pt x="54" y="114"/>
                    <a:pt x="63" y="134"/>
                    <a:pt x="72" y="147"/>
                  </a:cubicBezTo>
                  <a:cubicBezTo>
                    <a:pt x="73" y="153"/>
                    <a:pt x="67" y="173"/>
                    <a:pt x="61" y="177"/>
                  </a:cubicBezTo>
                  <a:cubicBezTo>
                    <a:pt x="57" y="179"/>
                    <a:pt x="52" y="179"/>
                    <a:pt x="45" y="179"/>
                  </a:cubicBezTo>
                  <a:cubicBezTo>
                    <a:pt x="35" y="180"/>
                    <a:pt x="22" y="180"/>
                    <a:pt x="8" y="187"/>
                  </a:cubicBezTo>
                  <a:cubicBezTo>
                    <a:pt x="2" y="189"/>
                    <a:pt x="0" y="196"/>
                    <a:pt x="3" y="201"/>
                  </a:cubicBezTo>
                  <a:cubicBezTo>
                    <a:pt x="4" y="205"/>
                    <a:pt x="8" y="207"/>
                    <a:pt x="12" y="207"/>
                  </a:cubicBezTo>
                  <a:cubicBezTo>
                    <a:pt x="14" y="207"/>
                    <a:pt x="15" y="207"/>
                    <a:pt x="17" y="206"/>
                  </a:cubicBezTo>
                  <a:cubicBezTo>
                    <a:pt x="28" y="201"/>
                    <a:pt x="37" y="201"/>
                    <a:pt x="46" y="200"/>
                  </a:cubicBezTo>
                  <a:cubicBezTo>
                    <a:pt x="55" y="200"/>
                    <a:pt x="63" y="200"/>
                    <a:pt x="71" y="195"/>
                  </a:cubicBezTo>
                  <a:cubicBezTo>
                    <a:pt x="85" y="188"/>
                    <a:pt x="90" y="168"/>
                    <a:pt x="91" y="162"/>
                  </a:cubicBezTo>
                  <a:cubicBezTo>
                    <a:pt x="93" y="153"/>
                    <a:pt x="95" y="142"/>
                    <a:pt x="90" y="135"/>
                  </a:cubicBezTo>
                  <a:cubicBezTo>
                    <a:pt x="82" y="125"/>
                    <a:pt x="74" y="106"/>
                    <a:pt x="71" y="91"/>
                  </a:cubicBezTo>
                  <a:cubicBezTo>
                    <a:pt x="65" y="66"/>
                    <a:pt x="66" y="47"/>
                    <a:pt x="76" y="36"/>
                  </a:cubicBezTo>
                  <a:cubicBezTo>
                    <a:pt x="87" y="21"/>
                    <a:pt x="108" y="22"/>
                    <a:pt x="108" y="22"/>
                  </a:cubicBezTo>
                  <a:cubicBezTo>
                    <a:pt x="108" y="22"/>
                    <a:pt x="108" y="21"/>
                    <a:pt x="108" y="21"/>
                  </a:cubicBezTo>
                  <a:cubicBezTo>
                    <a:pt x="108" y="21"/>
                    <a:pt x="108" y="22"/>
                    <a:pt x="109" y="22"/>
                  </a:cubicBezTo>
                  <a:cubicBezTo>
                    <a:pt x="109" y="22"/>
                    <a:pt x="129" y="21"/>
                    <a:pt x="141" y="36"/>
                  </a:cubicBezTo>
                  <a:cubicBezTo>
                    <a:pt x="150" y="47"/>
                    <a:pt x="152" y="66"/>
                    <a:pt x="146" y="91"/>
                  </a:cubicBezTo>
                  <a:cubicBezTo>
                    <a:pt x="142" y="106"/>
                    <a:pt x="134" y="125"/>
                    <a:pt x="127" y="135"/>
                  </a:cubicBezTo>
                  <a:cubicBezTo>
                    <a:pt x="122" y="142"/>
                    <a:pt x="123" y="153"/>
                    <a:pt x="125" y="162"/>
                  </a:cubicBezTo>
                  <a:cubicBezTo>
                    <a:pt x="126" y="168"/>
                    <a:pt x="132" y="188"/>
                    <a:pt x="146" y="195"/>
                  </a:cubicBezTo>
                  <a:cubicBezTo>
                    <a:pt x="154" y="200"/>
                    <a:pt x="162" y="200"/>
                    <a:pt x="170" y="200"/>
                  </a:cubicBezTo>
                  <a:cubicBezTo>
                    <a:pt x="179" y="201"/>
                    <a:pt x="189" y="201"/>
                    <a:pt x="200" y="206"/>
                  </a:cubicBezTo>
                  <a:cubicBezTo>
                    <a:pt x="201" y="207"/>
                    <a:pt x="203" y="207"/>
                    <a:pt x="204" y="207"/>
                  </a:cubicBezTo>
                  <a:cubicBezTo>
                    <a:pt x="208" y="207"/>
                    <a:pt x="212" y="205"/>
                    <a:pt x="214" y="201"/>
                  </a:cubicBezTo>
                  <a:cubicBezTo>
                    <a:pt x="216" y="196"/>
                    <a:pt x="214" y="189"/>
                    <a:pt x="209" y="18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32080" tIns="66041" rIns="132080" bIns="66041"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601" b="0" i="0" u="none" strike="noStrike" kern="0" cap="none" spc="0" normalizeH="0" baseline="0" noProof="0" dirty="0">
                <a:ln>
                  <a:noFill/>
                </a:ln>
                <a:solidFill>
                  <a:srgbClr val="FFFFFF"/>
                </a:solidFill>
                <a:effectLst/>
                <a:uLnTx/>
                <a:uFillTx/>
              </a:endParaRPr>
            </a:p>
          </p:txBody>
        </p:sp>
        <p:sp>
          <p:nvSpPr>
            <p:cNvPr id="25" name="Freeform 425"/>
            <p:cNvSpPr>
              <a:spLocks noChangeAspect="1" noEditPoints="1"/>
            </p:cNvSpPr>
            <p:nvPr/>
          </p:nvSpPr>
          <p:spPr bwMode="auto">
            <a:xfrm>
              <a:off x="-6620744" y="7300363"/>
              <a:ext cx="561861" cy="528319"/>
            </a:xfrm>
            <a:custGeom>
              <a:avLst/>
              <a:gdLst>
                <a:gd name="T0" fmla="*/ 302 w 303"/>
                <a:gd name="T1" fmla="*/ 91 h 285"/>
                <a:gd name="T2" fmla="*/ 279 w 303"/>
                <a:gd name="T3" fmla="*/ 8 h 285"/>
                <a:gd name="T4" fmla="*/ 274 w 303"/>
                <a:gd name="T5" fmla="*/ 2 h 285"/>
                <a:gd name="T6" fmla="*/ 266 w 303"/>
                <a:gd name="T7" fmla="*/ 1 h 285"/>
                <a:gd name="T8" fmla="*/ 225 w 303"/>
                <a:gd name="T9" fmla="*/ 12 h 285"/>
                <a:gd name="T10" fmla="*/ 218 w 303"/>
                <a:gd name="T11" fmla="*/ 25 h 285"/>
                <a:gd name="T12" fmla="*/ 135 w 303"/>
                <a:gd name="T13" fmla="*/ 48 h 285"/>
                <a:gd name="T14" fmla="*/ 128 w 303"/>
                <a:gd name="T15" fmla="*/ 57 h 285"/>
                <a:gd name="T16" fmla="*/ 24 w 303"/>
                <a:gd name="T17" fmla="*/ 85 h 285"/>
                <a:gd name="T18" fmla="*/ 22 w 303"/>
                <a:gd name="T19" fmla="*/ 78 h 285"/>
                <a:gd name="T20" fmla="*/ 9 w 303"/>
                <a:gd name="T21" fmla="*/ 71 h 285"/>
                <a:gd name="T22" fmla="*/ 2 w 303"/>
                <a:gd name="T23" fmla="*/ 84 h 285"/>
                <a:gd name="T24" fmla="*/ 24 w 303"/>
                <a:gd name="T25" fmla="*/ 166 h 285"/>
                <a:gd name="T26" fmla="*/ 34 w 303"/>
                <a:gd name="T27" fmla="*/ 174 h 285"/>
                <a:gd name="T28" fmla="*/ 37 w 303"/>
                <a:gd name="T29" fmla="*/ 174 h 285"/>
                <a:gd name="T30" fmla="*/ 45 w 303"/>
                <a:gd name="T31" fmla="*/ 161 h 285"/>
                <a:gd name="T32" fmla="*/ 43 w 303"/>
                <a:gd name="T33" fmla="*/ 154 h 285"/>
                <a:gd name="T34" fmla="*/ 43 w 303"/>
                <a:gd name="T35" fmla="*/ 154 h 285"/>
                <a:gd name="T36" fmla="*/ 139 w 303"/>
                <a:gd name="T37" fmla="*/ 128 h 285"/>
                <a:gd name="T38" fmla="*/ 88 w 303"/>
                <a:gd name="T39" fmla="*/ 270 h 285"/>
                <a:gd name="T40" fmla="*/ 95 w 303"/>
                <a:gd name="T41" fmla="*/ 284 h 285"/>
                <a:gd name="T42" fmla="*/ 98 w 303"/>
                <a:gd name="T43" fmla="*/ 285 h 285"/>
                <a:gd name="T44" fmla="*/ 108 w 303"/>
                <a:gd name="T45" fmla="*/ 278 h 285"/>
                <a:gd name="T46" fmla="*/ 141 w 303"/>
                <a:gd name="T47" fmla="*/ 186 h 285"/>
                <a:gd name="T48" fmla="*/ 141 w 303"/>
                <a:gd name="T49" fmla="*/ 274 h 285"/>
                <a:gd name="T50" fmla="*/ 152 w 303"/>
                <a:gd name="T51" fmla="*/ 285 h 285"/>
                <a:gd name="T52" fmla="*/ 162 w 303"/>
                <a:gd name="T53" fmla="*/ 274 h 285"/>
                <a:gd name="T54" fmla="*/ 162 w 303"/>
                <a:gd name="T55" fmla="*/ 186 h 285"/>
                <a:gd name="T56" fmla="*/ 195 w 303"/>
                <a:gd name="T57" fmla="*/ 278 h 285"/>
                <a:gd name="T58" fmla="*/ 205 w 303"/>
                <a:gd name="T59" fmla="*/ 285 h 285"/>
                <a:gd name="T60" fmla="*/ 209 w 303"/>
                <a:gd name="T61" fmla="*/ 284 h 285"/>
                <a:gd name="T62" fmla="*/ 215 w 303"/>
                <a:gd name="T63" fmla="*/ 270 h 285"/>
                <a:gd name="T64" fmla="*/ 164 w 303"/>
                <a:gd name="T65" fmla="*/ 128 h 285"/>
                <a:gd name="T66" fmla="*/ 240 w 303"/>
                <a:gd name="T67" fmla="*/ 107 h 285"/>
                <a:gd name="T68" fmla="*/ 240 w 303"/>
                <a:gd name="T69" fmla="*/ 107 h 285"/>
                <a:gd name="T70" fmla="*/ 250 w 303"/>
                <a:gd name="T71" fmla="*/ 115 h 285"/>
                <a:gd name="T72" fmla="*/ 253 w 303"/>
                <a:gd name="T73" fmla="*/ 115 h 285"/>
                <a:gd name="T74" fmla="*/ 294 w 303"/>
                <a:gd name="T75" fmla="*/ 104 h 285"/>
                <a:gd name="T76" fmla="*/ 301 w 303"/>
                <a:gd name="T77" fmla="*/ 99 h 285"/>
                <a:gd name="T78" fmla="*/ 302 w 303"/>
                <a:gd name="T79" fmla="*/ 91 h 285"/>
                <a:gd name="T80" fmla="*/ 40 w 303"/>
                <a:gd name="T81" fmla="*/ 103 h 285"/>
                <a:gd name="T82" fmla="*/ 132 w 303"/>
                <a:gd name="T83" fmla="*/ 78 h 285"/>
                <a:gd name="T84" fmla="*/ 140 w 303"/>
                <a:gd name="T85" fmla="*/ 105 h 285"/>
                <a:gd name="T86" fmla="*/ 47 w 303"/>
                <a:gd name="T87" fmla="*/ 131 h 285"/>
                <a:gd name="T88" fmla="*/ 40 w 303"/>
                <a:gd name="T89" fmla="*/ 103 h 285"/>
                <a:gd name="T90" fmla="*/ 162 w 303"/>
                <a:gd name="T91" fmla="*/ 106 h 285"/>
                <a:gd name="T92" fmla="*/ 151 w 303"/>
                <a:gd name="T93" fmla="*/ 65 h 285"/>
                <a:gd name="T94" fmla="*/ 223 w 303"/>
                <a:gd name="T95" fmla="*/ 46 h 285"/>
                <a:gd name="T96" fmla="*/ 229 w 303"/>
                <a:gd name="T97" fmla="*/ 66 h 285"/>
                <a:gd name="T98" fmla="*/ 234 w 303"/>
                <a:gd name="T99" fmla="*/ 87 h 285"/>
                <a:gd name="T100" fmla="*/ 162 w 303"/>
                <a:gd name="T101" fmla="*/ 106 h 285"/>
                <a:gd name="T102" fmla="*/ 258 w 303"/>
                <a:gd name="T103" fmla="*/ 91 h 285"/>
                <a:gd name="T104" fmla="*/ 241 w 303"/>
                <a:gd name="T105" fmla="*/ 30 h 285"/>
                <a:gd name="T106" fmla="*/ 262 w 303"/>
                <a:gd name="T107" fmla="*/ 24 h 285"/>
                <a:gd name="T108" fmla="*/ 278 w 303"/>
                <a:gd name="T109" fmla="*/ 86 h 285"/>
                <a:gd name="T110" fmla="*/ 258 w 303"/>
                <a:gd name="T111" fmla="*/ 9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3" h="285">
                  <a:moveTo>
                    <a:pt x="302" y="91"/>
                  </a:moveTo>
                  <a:cubicBezTo>
                    <a:pt x="279" y="8"/>
                    <a:pt x="279" y="8"/>
                    <a:pt x="279" y="8"/>
                  </a:cubicBezTo>
                  <a:cubicBezTo>
                    <a:pt x="279" y="5"/>
                    <a:pt x="277" y="3"/>
                    <a:pt x="274" y="2"/>
                  </a:cubicBezTo>
                  <a:cubicBezTo>
                    <a:pt x="272" y="0"/>
                    <a:pt x="269" y="0"/>
                    <a:pt x="266" y="1"/>
                  </a:cubicBezTo>
                  <a:cubicBezTo>
                    <a:pt x="225" y="12"/>
                    <a:pt x="225" y="12"/>
                    <a:pt x="225" y="12"/>
                  </a:cubicBezTo>
                  <a:cubicBezTo>
                    <a:pt x="219" y="14"/>
                    <a:pt x="216" y="19"/>
                    <a:pt x="218" y="25"/>
                  </a:cubicBezTo>
                  <a:cubicBezTo>
                    <a:pt x="135" y="48"/>
                    <a:pt x="135" y="48"/>
                    <a:pt x="135" y="48"/>
                  </a:cubicBezTo>
                  <a:cubicBezTo>
                    <a:pt x="131" y="49"/>
                    <a:pt x="128" y="53"/>
                    <a:pt x="128" y="57"/>
                  </a:cubicBezTo>
                  <a:cubicBezTo>
                    <a:pt x="24" y="85"/>
                    <a:pt x="24" y="85"/>
                    <a:pt x="24" y="85"/>
                  </a:cubicBezTo>
                  <a:cubicBezTo>
                    <a:pt x="22" y="78"/>
                    <a:pt x="22" y="78"/>
                    <a:pt x="22" y="78"/>
                  </a:cubicBezTo>
                  <a:cubicBezTo>
                    <a:pt x="21" y="73"/>
                    <a:pt x="15" y="69"/>
                    <a:pt x="9" y="71"/>
                  </a:cubicBezTo>
                  <a:cubicBezTo>
                    <a:pt x="3" y="73"/>
                    <a:pt x="0" y="78"/>
                    <a:pt x="2" y="84"/>
                  </a:cubicBezTo>
                  <a:cubicBezTo>
                    <a:pt x="24" y="166"/>
                    <a:pt x="24" y="166"/>
                    <a:pt x="24" y="166"/>
                  </a:cubicBezTo>
                  <a:cubicBezTo>
                    <a:pt x="25" y="171"/>
                    <a:pt x="30" y="174"/>
                    <a:pt x="34" y="174"/>
                  </a:cubicBezTo>
                  <a:cubicBezTo>
                    <a:pt x="35" y="174"/>
                    <a:pt x="36" y="174"/>
                    <a:pt x="37" y="174"/>
                  </a:cubicBezTo>
                  <a:cubicBezTo>
                    <a:pt x="43" y="172"/>
                    <a:pt x="46" y="167"/>
                    <a:pt x="45" y="161"/>
                  </a:cubicBezTo>
                  <a:cubicBezTo>
                    <a:pt x="43" y="154"/>
                    <a:pt x="43" y="154"/>
                    <a:pt x="43" y="154"/>
                  </a:cubicBezTo>
                  <a:cubicBezTo>
                    <a:pt x="43" y="154"/>
                    <a:pt x="43" y="154"/>
                    <a:pt x="43" y="154"/>
                  </a:cubicBezTo>
                  <a:cubicBezTo>
                    <a:pt x="139" y="128"/>
                    <a:pt x="139" y="128"/>
                    <a:pt x="139" y="128"/>
                  </a:cubicBezTo>
                  <a:cubicBezTo>
                    <a:pt x="88" y="270"/>
                    <a:pt x="88" y="270"/>
                    <a:pt x="88" y="270"/>
                  </a:cubicBezTo>
                  <a:cubicBezTo>
                    <a:pt x="86" y="276"/>
                    <a:pt x="89" y="282"/>
                    <a:pt x="95" y="284"/>
                  </a:cubicBezTo>
                  <a:cubicBezTo>
                    <a:pt x="96" y="284"/>
                    <a:pt x="97" y="285"/>
                    <a:pt x="98" y="285"/>
                  </a:cubicBezTo>
                  <a:cubicBezTo>
                    <a:pt x="103" y="285"/>
                    <a:pt x="107" y="282"/>
                    <a:pt x="108" y="278"/>
                  </a:cubicBezTo>
                  <a:cubicBezTo>
                    <a:pt x="141" y="186"/>
                    <a:pt x="141" y="186"/>
                    <a:pt x="141" y="186"/>
                  </a:cubicBezTo>
                  <a:cubicBezTo>
                    <a:pt x="141" y="274"/>
                    <a:pt x="141" y="274"/>
                    <a:pt x="141" y="274"/>
                  </a:cubicBezTo>
                  <a:cubicBezTo>
                    <a:pt x="141" y="280"/>
                    <a:pt x="146" y="285"/>
                    <a:pt x="152" y="285"/>
                  </a:cubicBezTo>
                  <a:cubicBezTo>
                    <a:pt x="158" y="285"/>
                    <a:pt x="162" y="280"/>
                    <a:pt x="162" y="274"/>
                  </a:cubicBezTo>
                  <a:cubicBezTo>
                    <a:pt x="162" y="186"/>
                    <a:pt x="162" y="186"/>
                    <a:pt x="162" y="186"/>
                  </a:cubicBezTo>
                  <a:cubicBezTo>
                    <a:pt x="195" y="278"/>
                    <a:pt x="195" y="278"/>
                    <a:pt x="195" y="278"/>
                  </a:cubicBezTo>
                  <a:cubicBezTo>
                    <a:pt x="197" y="282"/>
                    <a:pt x="201" y="285"/>
                    <a:pt x="205" y="285"/>
                  </a:cubicBezTo>
                  <a:cubicBezTo>
                    <a:pt x="206" y="285"/>
                    <a:pt x="207" y="284"/>
                    <a:pt x="209" y="284"/>
                  </a:cubicBezTo>
                  <a:cubicBezTo>
                    <a:pt x="214" y="282"/>
                    <a:pt x="217" y="276"/>
                    <a:pt x="215" y="270"/>
                  </a:cubicBezTo>
                  <a:cubicBezTo>
                    <a:pt x="164" y="128"/>
                    <a:pt x="164" y="128"/>
                    <a:pt x="164" y="128"/>
                  </a:cubicBezTo>
                  <a:cubicBezTo>
                    <a:pt x="240" y="107"/>
                    <a:pt x="240" y="107"/>
                    <a:pt x="240" y="107"/>
                  </a:cubicBezTo>
                  <a:cubicBezTo>
                    <a:pt x="240" y="107"/>
                    <a:pt x="240" y="107"/>
                    <a:pt x="240" y="107"/>
                  </a:cubicBezTo>
                  <a:cubicBezTo>
                    <a:pt x="241" y="112"/>
                    <a:pt x="246" y="115"/>
                    <a:pt x="250" y="115"/>
                  </a:cubicBezTo>
                  <a:cubicBezTo>
                    <a:pt x="251" y="115"/>
                    <a:pt x="252" y="115"/>
                    <a:pt x="253" y="115"/>
                  </a:cubicBezTo>
                  <a:cubicBezTo>
                    <a:pt x="294" y="104"/>
                    <a:pt x="294" y="104"/>
                    <a:pt x="294" y="104"/>
                  </a:cubicBezTo>
                  <a:cubicBezTo>
                    <a:pt x="297" y="103"/>
                    <a:pt x="299" y="101"/>
                    <a:pt x="301" y="99"/>
                  </a:cubicBezTo>
                  <a:cubicBezTo>
                    <a:pt x="302" y="96"/>
                    <a:pt x="303" y="93"/>
                    <a:pt x="302" y="91"/>
                  </a:cubicBezTo>
                  <a:close/>
                  <a:moveTo>
                    <a:pt x="40" y="103"/>
                  </a:moveTo>
                  <a:cubicBezTo>
                    <a:pt x="132" y="78"/>
                    <a:pt x="132" y="78"/>
                    <a:pt x="132" y="78"/>
                  </a:cubicBezTo>
                  <a:cubicBezTo>
                    <a:pt x="140" y="105"/>
                    <a:pt x="140" y="105"/>
                    <a:pt x="140" y="105"/>
                  </a:cubicBezTo>
                  <a:cubicBezTo>
                    <a:pt x="47" y="131"/>
                    <a:pt x="47" y="131"/>
                    <a:pt x="47" y="131"/>
                  </a:cubicBezTo>
                  <a:lnTo>
                    <a:pt x="40" y="103"/>
                  </a:lnTo>
                  <a:close/>
                  <a:moveTo>
                    <a:pt x="162" y="106"/>
                  </a:moveTo>
                  <a:cubicBezTo>
                    <a:pt x="151" y="65"/>
                    <a:pt x="151" y="65"/>
                    <a:pt x="151" y="65"/>
                  </a:cubicBezTo>
                  <a:cubicBezTo>
                    <a:pt x="223" y="46"/>
                    <a:pt x="223" y="46"/>
                    <a:pt x="223" y="46"/>
                  </a:cubicBezTo>
                  <a:cubicBezTo>
                    <a:pt x="229" y="66"/>
                    <a:pt x="229" y="66"/>
                    <a:pt x="229" y="66"/>
                  </a:cubicBezTo>
                  <a:cubicBezTo>
                    <a:pt x="234" y="87"/>
                    <a:pt x="234" y="87"/>
                    <a:pt x="234" y="87"/>
                  </a:cubicBezTo>
                  <a:lnTo>
                    <a:pt x="162" y="106"/>
                  </a:lnTo>
                  <a:close/>
                  <a:moveTo>
                    <a:pt x="258" y="91"/>
                  </a:moveTo>
                  <a:cubicBezTo>
                    <a:pt x="241" y="30"/>
                    <a:pt x="241" y="30"/>
                    <a:pt x="241" y="30"/>
                  </a:cubicBezTo>
                  <a:cubicBezTo>
                    <a:pt x="262" y="24"/>
                    <a:pt x="262" y="24"/>
                    <a:pt x="262" y="24"/>
                  </a:cubicBezTo>
                  <a:cubicBezTo>
                    <a:pt x="278" y="86"/>
                    <a:pt x="278" y="86"/>
                    <a:pt x="278" y="86"/>
                  </a:cubicBezTo>
                  <a:lnTo>
                    <a:pt x="258" y="9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32080" tIns="66041" rIns="132080" bIns="66041" numCol="1" anchor="t" anchorCtr="0" compatLnSpc="1">
              <a:prstTxWarp prst="textNoShape">
                <a:avLst/>
              </a:prstTxWarp>
            </a:bodyPr>
            <a:lstStyle/>
            <a:p>
              <a:pPr marL="0" marR="0" lvl="0" indent="0" defTabSz="1320664" eaLnBrk="1" fontAlgn="auto" latinLnBrk="0" hangingPunct="1">
                <a:lnSpc>
                  <a:spcPct val="100000"/>
                </a:lnSpc>
                <a:spcBef>
                  <a:spcPts val="0"/>
                </a:spcBef>
                <a:spcAft>
                  <a:spcPts val="0"/>
                </a:spcAft>
                <a:buClrTx/>
                <a:buSzTx/>
                <a:buFontTx/>
                <a:buNone/>
                <a:tabLst/>
                <a:defRPr/>
              </a:pPr>
              <a:endParaRPr kumimoji="0" lang="en-GB" sz="2601" b="0" i="0" u="none" strike="noStrike" kern="0" cap="none" spc="0" normalizeH="0" baseline="0" noProof="0" dirty="0">
                <a:ln>
                  <a:noFill/>
                </a:ln>
                <a:solidFill>
                  <a:prstClr val="black"/>
                </a:solidFill>
                <a:effectLst/>
                <a:uLnTx/>
                <a:uFillTx/>
                <a:latin typeface="Verdana"/>
              </a:endParaRPr>
            </a:p>
          </p:txBody>
        </p:sp>
      </p:grpSp>
      <p:cxnSp>
        <p:nvCxnSpPr>
          <p:cNvPr id="34" name="Straight Connector 33"/>
          <p:cNvCxnSpPr>
            <a:cxnSpLocks/>
          </p:cNvCxnSpPr>
          <p:nvPr/>
        </p:nvCxnSpPr>
        <p:spPr>
          <a:xfrm>
            <a:off x="2253682" y="4318213"/>
            <a:ext cx="0" cy="252617"/>
          </a:xfrm>
          <a:prstGeom prst="line">
            <a:avLst/>
          </a:prstGeom>
        </p:spPr>
        <p:style>
          <a:lnRef idx="3">
            <a:schemeClr val="dk1"/>
          </a:lnRef>
          <a:fillRef idx="0">
            <a:schemeClr val="dk1"/>
          </a:fillRef>
          <a:effectRef idx="2">
            <a:schemeClr val="dk1"/>
          </a:effectRef>
          <a:fontRef idx="minor">
            <a:schemeClr val="tx1"/>
          </a:fontRef>
        </p:style>
      </p:cxnSp>
      <p:cxnSp>
        <p:nvCxnSpPr>
          <p:cNvPr id="37" name="Straight Connector 36"/>
          <p:cNvCxnSpPr>
            <a:cxnSpLocks/>
          </p:cNvCxnSpPr>
          <p:nvPr/>
        </p:nvCxnSpPr>
        <p:spPr>
          <a:xfrm>
            <a:off x="5477227" y="4314008"/>
            <a:ext cx="0" cy="252617"/>
          </a:xfrm>
          <a:prstGeom prst="line">
            <a:avLst/>
          </a:prstGeom>
        </p:spPr>
        <p:style>
          <a:lnRef idx="3">
            <a:schemeClr val="dk1"/>
          </a:lnRef>
          <a:fillRef idx="0">
            <a:schemeClr val="dk1"/>
          </a:fillRef>
          <a:effectRef idx="2">
            <a:schemeClr val="dk1"/>
          </a:effectRef>
          <a:fontRef idx="minor">
            <a:schemeClr val="tx1"/>
          </a:fontRef>
        </p:style>
      </p:cxnSp>
      <p:cxnSp>
        <p:nvCxnSpPr>
          <p:cNvPr id="38" name="Straight Connector 37"/>
          <p:cNvCxnSpPr>
            <a:cxnSpLocks/>
          </p:cNvCxnSpPr>
          <p:nvPr/>
        </p:nvCxnSpPr>
        <p:spPr>
          <a:xfrm>
            <a:off x="8626252" y="4304516"/>
            <a:ext cx="0" cy="252617"/>
          </a:xfrm>
          <a:prstGeom prst="line">
            <a:avLst/>
          </a:prstGeom>
        </p:spPr>
        <p:style>
          <a:lnRef idx="3">
            <a:schemeClr val="dk1"/>
          </a:lnRef>
          <a:fillRef idx="0">
            <a:schemeClr val="dk1"/>
          </a:fillRef>
          <a:effectRef idx="2">
            <a:schemeClr val="dk1"/>
          </a:effectRef>
          <a:fontRef idx="minor">
            <a:schemeClr val="tx1"/>
          </a:fontRef>
        </p:style>
      </p:cxnSp>
      <p:cxnSp>
        <p:nvCxnSpPr>
          <p:cNvPr id="39" name="Straight Connector 38"/>
          <p:cNvCxnSpPr>
            <a:cxnSpLocks/>
          </p:cNvCxnSpPr>
          <p:nvPr/>
        </p:nvCxnSpPr>
        <p:spPr>
          <a:xfrm>
            <a:off x="10211681" y="2699530"/>
            <a:ext cx="0" cy="465447"/>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p:cNvCxnSpPr>
            <a:cxnSpLocks/>
          </p:cNvCxnSpPr>
          <p:nvPr/>
        </p:nvCxnSpPr>
        <p:spPr>
          <a:xfrm>
            <a:off x="6958756" y="2912359"/>
            <a:ext cx="0" cy="252617"/>
          </a:xfrm>
          <a:prstGeom prst="line">
            <a:avLst/>
          </a:prstGeom>
        </p:spPr>
        <p:style>
          <a:lnRef idx="3">
            <a:schemeClr val="dk1"/>
          </a:lnRef>
          <a:fillRef idx="0">
            <a:schemeClr val="dk1"/>
          </a:fillRef>
          <a:effectRef idx="2">
            <a:schemeClr val="dk1"/>
          </a:effectRef>
          <a:fontRef idx="minor">
            <a:schemeClr val="tx1"/>
          </a:fontRef>
        </p:style>
      </p:cxnSp>
      <p:cxnSp>
        <p:nvCxnSpPr>
          <p:cNvPr id="41" name="Straight Connector 40"/>
          <p:cNvCxnSpPr>
            <a:cxnSpLocks/>
          </p:cNvCxnSpPr>
          <p:nvPr/>
        </p:nvCxnSpPr>
        <p:spPr>
          <a:xfrm>
            <a:off x="3959686" y="2805165"/>
            <a:ext cx="0" cy="359814"/>
          </a:xfrm>
          <a:prstGeom prst="line">
            <a:avLst/>
          </a:prstGeom>
        </p:spPr>
        <p:style>
          <a:lnRef idx="3">
            <a:schemeClr val="dk1"/>
          </a:lnRef>
          <a:fillRef idx="0">
            <a:schemeClr val="dk1"/>
          </a:fillRef>
          <a:effectRef idx="2">
            <a:schemeClr val="dk1"/>
          </a:effectRef>
          <a:fontRef idx="minor">
            <a:schemeClr val="tx1"/>
          </a:fontRef>
        </p:style>
      </p:cxnSp>
      <p:pic>
        <p:nvPicPr>
          <p:cNvPr id="5" name="Picture 47">
            <a:extLst>
              <a:ext uri="{FF2B5EF4-FFF2-40B4-BE49-F238E27FC236}">
                <a16:creationId xmlns:a16="http://schemas.microsoft.com/office/drawing/2014/main" id="{60721877-695B-CB84-FE03-86BC10F15647}"/>
              </a:ext>
            </a:extLst>
          </p:cNvPr>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3613999" y="3344213"/>
            <a:ext cx="689386" cy="725670"/>
          </a:xfrm>
          <a:prstGeom prst="rect">
            <a:avLst/>
          </a:prstGeom>
        </p:spPr>
      </p:pic>
      <p:pic>
        <p:nvPicPr>
          <p:cNvPr id="6" name="صورة 5">
            <a:extLst>
              <a:ext uri="{FF2B5EF4-FFF2-40B4-BE49-F238E27FC236}">
                <a16:creationId xmlns:a16="http://schemas.microsoft.com/office/drawing/2014/main" id="{2A7BDD3E-7621-3A3F-05C7-E578CC9E368F}"/>
              </a:ext>
            </a:extLst>
          </p:cNvPr>
          <p:cNvPicPr>
            <a:picLocks noChangeAspect="1"/>
          </p:cNvPicPr>
          <p:nvPr/>
        </p:nvPicPr>
        <p:blipFill>
          <a:blip r:embed="rId3">
            <a:lum bright="70000" contrast="-70000"/>
          </a:blip>
          <a:stretch>
            <a:fillRect/>
          </a:stretch>
        </p:blipFill>
        <p:spPr>
          <a:xfrm>
            <a:off x="6729268" y="3381263"/>
            <a:ext cx="696103" cy="696103"/>
          </a:xfrm>
          <a:prstGeom prst="rect">
            <a:avLst/>
          </a:prstGeom>
        </p:spPr>
      </p:pic>
      <p:pic>
        <p:nvPicPr>
          <p:cNvPr id="33" name="صورة 32">
            <a:extLst>
              <a:ext uri="{FF2B5EF4-FFF2-40B4-BE49-F238E27FC236}">
                <a16:creationId xmlns:a16="http://schemas.microsoft.com/office/drawing/2014/main" id="{23C76616-196F-3001-AAAA-42B0BBD40DC1}"/>
              </a:ext>
            </a:extLst>
          </p:cNvPr>
          <p:cNvPicPr>
            <a:picLocks noChangeAspect="1"/>
          </p:cNvPicPr>
          <p:nvPr/>
        </p:nvPicPr>
        <p:blipFill>
          <a:blip r:embed="rId4">
            <a:lum bright="70000" contrast="-70000"/>
          </a:blip>
          <a:stretch>
            <a:fillRect/>
          </a:stretch>
        </p:blipFill>
        <p:spPr>
          <a:xfrm>
            <a:off x="9795953" y="3344213"/>
            <a:ext cx="831455" cy="740079"/>
          </a:xfrm>
          <a:prstGeom prst="rect">
            <a:avLst/>
          </a:prstGeom>
        </p:spPr>
      </p:pic>
      <p:pic>
        <p:nvPicPr>
          <p:cNvPr id="35" name="رسم 34">
            <a:extLst>
              <a:ext uri="{FF2B5EF4-FFF2-40B4-BE49-F238E27FC236}">
                <a16:creationId xmlns:a16="http://schemas.microsoft.com/office/drawing/2014/main" id="{4D9698E8-3FC0-C60B-A85E-6B9FD70A1D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1839" y="198778"/>
            <a:ext cx="938535" cy="784447"/>
          </a:xfrm>
          <a:prstGeom prst="rect">
            <a:avLst/>
          </a:prstGeom>
        </p:spPr>
      </p:pic>
      <p:pic>
        <p:nvPicPr>
          <p:cNvPr id="24" name="صورة 23">
            <a:extLst>
              <a:ext uri="{FF2B5EF4-FFF2-40B4-BE49-F238E27FC236}">
                <a16:creationId xmlns:a16="http://schemas.microsoft.com/office/drawing/2014/main" id="{AEEF6E01-BF52-4693-BF1E-13444F0FD663}"/>
              </a:ext>
            </a:extLst>
          </p:cNvPr>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5232647" y="3344213"/>
            <a:ext cx="683093" cy="683093"/>
          </a:xfrm>
          <a:prstGeom prst="rect">
            <a:avLst/>
          </a:prstGeom>
        </p:spPr>
      </p:pic>
    </p:spTree>
    <p:extLst>
      <p:ext uri="{BB962C8B-B14F-4D97-AF65-F5344CB8AC3E}">
        <p14:creationId xmlns:p14="http://schemas.microsoft.com/office/powerpoint/2010/main" val="149051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CD955-06FA-30DB-58E8-0F6BDB108CC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0D59CC0-08B3-7E77-2783-3AAEF3F615BD}"/>
              </a:ext>
            </a:extLst>
          </p:cNvPr>
          <p:cNvSpPr>
            <a:spLocks noGrp="1"/>
          </p:cNvSpPr>
          <p:nvPr>
            <p:ph type="body" sz="quarter" idx="10"/>
          </p:nvPr>
        </p:nvSpPr>
        <p:spPr/>
        <p:txBody>
          <a:bodyPr/>
          <a:lstStyle/>
          <a:p>
            <a:endParaRPr lang="en-US"/>
          </a:p>
        </p:txBody>
      </p:sp>
      <p:pic>
        <p:nvPicPr>
          <p:cNvPr id="35" name="رسم 34">
            <a:extLst>
              <a:ext uri="{FF2B5EF4-FFF2-40B4-BE49-F238E27FC236}">
                <a16:creationId xmlns:a16="http://schemas.microsoft.com/office/drawing/2014/main" id="{3B6D626A-8530-E863-32BB-31AC08401B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839" y="198778"/>
            <a:ext cx="938535" cy="784447"/>
          </a:xfrm>
          <a:prstGeom prst="rect">
            <a:avLst/>
          </a:prstGeom>
        </p:spPr>
      </p:pic>
      <p:sp>
        <p:nvSpPr>
          <p:cNvPr id="77" name="Rectangle 76"/>
          <p:cNvSpPr/>
          <p:nvPr/>
        </p:nvSpPr>
        <p:spPr bwMode="gray">
          <a:xfrm>
            <a:off x="461333" y="1482553"/>
            <a:ext cx="11643899" cy="4652776"/>
          </a:xfrm>
          <a:prstGeom prst="rect">
            <a:avLst/>
          </a:prstGeom>
          <a:solidFill>
            <a:schemeClr val="bg1">
              <a:lumMod val="95000"/>
              <a:alpha val="70000"/>
            </a:schemeClr>
          </a:solidFill>
          <a:ln w="19050" algn="ctr">
            <a:noFill/>
            <a:miter lim="800000"/>
            <a:headEnd/>
            <a:tailEnd/>
          </a:ln>
        </p:spPr>
        <p:txBody>
          <a:bodyPr wrap="square" lIns="88900" tIns="88900" rIns="88900" bIns="88900" rtlCol="0" anchor="t"/>
          <a:lstStyle/>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1290248" rtl="0" eaLnBrk="1" fontAlgn="auto" latinLnBrk="0" hangingPunct="1">
              <a:lnSpc>
                <a:spcPct val="106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a:p>
            <a:pPr algn="ctr">
              <a:lnSpc>
                <a:spcPct val="106000"/>
              </a:lnSpc>
              <a:defRPr/>
            </a:pPr>
            <a:endParaRPr lang="en-US" sz="1200" dirty="0"/>
          </a:p>
          <a:p>
            <a:pPr algn="ctr">
              <a:lnSpc>
                <a:spcPct val="106000"/>
              </a:lnSpc>
              <a:defRPr/>
            </a:pPr>
            <a:endParaRPr lang="en-US" sz="1200" dirty="0"/>
          </a:p>
        </p:txBody>
      </p:sp>
      <p:sp>
        <p:nvSpPr>
          <p:cNvPr id="78" name="Rectangle 77"/>
          <p:cNvSpPr/>
          <p:nvPr/>
        </p:nvSpPr>
        <p:spPr bwMode="gray">
          <a:xfrm>
            <a:off x="461334" y="1455260"/>
            <a:ext cx="11643898" cy="45719"/>
          </a:xfrm>
          <a:prstGeom prst="rect">
            <a:avLst/>
          </a:prstGeom>
          <a:solidFill>
            <a:schemeClr val="tx2"/>
          </a:solidFill>
          <a:ln w="19050" algn="ctr">
            <a:noFill/>
            <a:miter lim="800000"/>
            <a:headEnd/>
            <a:tailEnd/>
          </a:ln>
        </p:spPr>
        <p:txBody>
          <a:bodyPr wrap="square" lIns="88900" tIns="88900" rIns="88900" bIns="88900" rtlCol="0" anchor="ctr"/>
          <a:lstStyle/>
          <a:p>
            <a:pPr marL="0" marR="0" lvl="0" indent="0" algn="ctr" defTabSz="1290248" rtl="0" eaLnBrk="1" fontAlgn="auto" latinLnBrk="0" hangingPunct="1">
              <a:lnSpc>
                <a:spcPct val="106000"/>
              </a:lnSpc>
              <a:spcBef>
                <a:spcPts val="0"/>
              </a:spcBef>
              <a:spcAft>
                <a:spcPts val="0"/>
              </a:spcAft>
              <a:buClrTx/>
              <a:buSzTx/>
              <a:buFont typeface="Wingdings 2" pitchFamily="18" charset="2"/>
              <a:buNone/>
              <a:tabLst/>
              <a:defRPr/>
            </a:pPr>
            <a:endParaRPr kumimoji="0" lang="en-IN" sz="1600" b="1" i="0" u="none" strike="noStrike" kern="1200" cap="none" spc="0" normalizeH="0" baseline="0" noProof="0" dirty="0">
              <a:ln>
                <a:noFill/>
              </a:ln>
              <a:solidFill>
                <a:prstClr val="white"/>
              </a:solidFill>
              <a:effectLst/>
              <a:uLnTx/>
              <a:uFillTx/>
              <a:latin typeface="Verdana"/>
              <a:ea typeface="+mn-ea"/>
              <a:cs typeface="+mn-cs"/>
            </a:endParaRPr>
          </a:p>
        </p:txBody>
      </p:sp>
      <p:cxnSp>
        <p:nvCxnSpPr>
          <p:cNvPr id="23" name="Straight Arrow Connector 18">
            <a:extLst>
              <a:ext uri="{FF2B5EF4-FFF2-40B4-BE49-F238E27FC236}">
                <a16:creationId xmlns:a16="http://schemas.microsoft.com/office/drawing/2014/main" id="{7019CE5D-8F7A-1CFF-5FE8-EFF12016A434}"/>
              </a:ext>
            </a:extLst>
          </p:cNvPr>
          <p:cNvCxnSpPr>
            <a:cxnSpLocks/>
          </p:cNvCxnSpPr>
          <p:nvPr/>
        </p:nvCxnSpPr>
        <p:spPr>
          <a:xfrm>
            <a:off x="6804272" y="2802194"/>
            <a:ext cx="0" cy="53750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144">
            <a:extLst>
              <a:ext uri="{FF2B5EF4-FFF2-40B4-BE49-F238E27FC236}">
                <a16:creationId xmlns:a16="http://schemas.microsoft.com/office/drawing/2014/main" id="{270D2DCF-AC26-1732-8B16-178967108BF9}"/>
              </a:ext>
            </a:extLst>
          </p:cNvPr>
          <p:cNvCxnSpPr>
            <a:cxnSpLocks/>
          </p:cNvCxnSpPr>
          <p:nvPr/>
        </p:nvCxnSpPr>
        <p:spPr>
          <a:xfrm>
            <a:off x="2635534" y="3078657"/>
            <a:ext cx="0" cy="25969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رابط مستقيم 25">
            <a:extLst>
              <a:ext uri="{FF2B5EF4-FFF2-40B4-BE49-F238E27FC236}">
                <a16:creationId xmlns:a16="http://schemas.microsoft.com/office/drawing/2014/main" id="{B94903A4-4EB7-6800-A24B-9BF8EEBA8C1B}"/>
              </a:ext>
            </a:extLst>
          </p:cNvPr>
          <p:cNvCxnSpPr>
            <a:cxnSpLocks/>
          </p:cNvCxnSpPr>
          <p:nvPr/>
        </p:nvCxnSpPr>
        <p:spPr>
          <a:xfrm flipV="1">
            <a:off x="2635534" y="3065428"/>
            <a:ext cx="4166710" cy="13229"/>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654009" y="2166078"/>
            <a:ext cx="8037705" cy="2108518"/>
            <a:chOff x="1213745" y="1782953"/>
            <a:chExt cx="7897048" cy="1122621"/>
          </a:xfrm>
        </p:grpSpPr>
        <p:sp>
          <p:nvSpPr>
            <p:cNvPr id="82" name="Rectangle 81"/>
            <p:cNvSpPr/>
            <p:nvPr/>
          </p:nvSpPr>
          <p:spPr bwMode="gray">
            <a:xfrm>
              <a:off x="6347911" y="2415059"/>
              <a:ext cx="2762882" cy="490127"/>
            </a:xfrm>
            <a:prstGeom prst="rect">
              <a:avLst/>
            </a:prstGeom>
            <a:solidFill>
              <a:srgbClr val="214194"/>
            </a:solidFill>
            <a:ln w="19050" algn="ctr">
              <a:noFill/>
              <a:miter lim="800000"/>
              <a:headEnd/>
              <a:tailEnd/>
            </a:ln>
          </p:spPr>
          <p:txBody>
            <a:bodyPr wrap="square" lIns="88900" tIns="88900" rIns="88900" bIns="88900" rtlCol="0" anchor="t"/>
            <a:lstStyle/>
            <a:p>
              <a:pPr algn="ctr">
                <a:lnSpc>
                  <a:spcPct val="107000"/>
                </a:lnSpc>
                <a:spcAft>
                  <a:spcPts val="800"/>
                </a:spcAft>
              </a:pPr>
              <a:r>
                <a:rPr lang="ar-SA" b="1" kern="100" dirty="0">
                  <a:solidFill>
                    <a:schemeClr val="bg1"/>
                  </a:solidFill>
                  <a:latin typeface="Calibri" panose="020F0502020204030204" pitchFamily="34" charset="0"/>
                  <a:ea typeface="Calibri" panose="020F0502020204030204" pitchFamily="34" charset="0"/>
                </a:rPr>
                <a:t>ال</a:t>
              </a:r>
              <a:r>
                <a:rPr lang="ar-OM" b="1" kern="100" dirty="0">
                  <a:solidFill>
                    <a:schemeClr val="bg1"/>
                  </a:solidFill>
                  <a:latin typeface="Calibri" panose="020F0502020204030204" pitchFamily="34" charset="0"/>
                  <a:ea typeface="Calibri" panose="020F0502020204030204" pitchFamily="34" charset="0"/>
                </a:rPr>
                <a:t>أ</a:t>
              </a:r>
              <a:r>
                <a:rPr lang="ar-SA" b="1" kern="100" dirty="0">
                  <a:solidFill>
                    <a:schemeClr val="bg1"/>
                  </a:solidFill>
                  <a:latin typeface="Calibri" panose="020F0502020204030204" pitchFamily="34" charset="0"/>
                  <a:ea typeface="Calibri" panose="020F0502020204030204" pitchFamily="34" charset="0"/>
                </a:rPr>
                <a:t>قسام الأكاديمية</a:t>
              </a:r>
              <a:endParaRPr lang="ar-OM" b="1" kern="100" dirty="0">
                <a:solidFill>
                  <a:schemeClr val="bg1"/>
                </a:solidFill>
                <a:latin typeface="Calibri" panose="020F0502020204030204" pitchFamily="34" charset="0"/>
                <a:ea typeface="Calibri" panose="020F0502020204030204" pitchFamily="34" charset="0"/>
              </a:endParaRPr>
            </a:p>
            <a:p>
              <a:pPr algn="ctr">
                <a:lnSpc>
                  <a:spcPct val="107000"/>
                </a:lnSpc>
                <a:spcAft>
                  <a:spcPts val="800"/>
                </a:spcAft>
              </a:pPr>
              <a:r>
                <a:rPr lang="en-US" sz="1600" b="1" kern="100" dirty="0">
                  <a:solidFill>
                    <a:schemeClr val="bg1"/>
                  </a:solidFill>
                  <a:latin typeface="Calibri" panose="020F0502020204030204" pitchFamily="34" charset="0"/>
                  <a:ea typeface="Calibri" panose="020F0502020204030204" pitchFamily="34" charset="0"/>
                  <a:cs typeface="Arial" panose="020B0604020202020204" pitchFamily="34" charset="0"/>
                </a:rPr>
                <a:t>Academic  Departments</a:t>
              </a:r>
            </a:p>
          </p:txBody>
        </p:sp>
        <p:sp>
          <p:nvSpPr>
            <p:cNvPr id="10" name="Rectangle 80">
              <a:extLst>
                <a:ext uri="{FF2B5EF4-FFF2-40B4-BE49-F238E27FC236}">
                  <a16:creationId xmlns:a16="http://schemas.microsoft.com/office/drawing/2014/main" id="{D220B79A-4242-F319-A6A2-625FF7737F3A}"/>
                </a:ext>
              </a:extLst>
            </p:cNvPr>
            <p:cNvSpPr/>
            <p:nvPr/>
          </p:nvSpPr>
          <p:spPr bwMode="gray">
            <a:xfrm>
              <a:off x="1213745" y="2415447"/>
              <a:ext cx="3743165" cy="490127"/>
            </a:xfrm>
            <a:prstGeom prst="rect">
              <a:avLst/>
            </a:prstGeom>
            <a:solidFill>
              <a:srgbClr val="214194"/>
            </a:solidFill>
            <a:ln w="19050" algn="ctr">
              <a:noFill/>
              <a:miter lim="800000"/>
              <a:headEnd/>
              <a:tailEnd/>
            </a:ln>
          </p:spPr>
          <p:txBody>
            <a:bodyPr wrap="square" lIns="88900" tIns="88900" rIns="88900" bIns="88900" rtlCol="0" anchor="t"/>
            <a:lstStyle/>
            <a:p>
              <a:pPr lvl="0" algn="ctr" rtl="0">
                <a:lnSpc>
                  <a:spcPct val="107000"/>
                </a:lnSpc>
                <a:spcAft>
                  <a:spcPts val="800"/>
                </a:spcAft>
              </a:pPr>
              <a:r>
                <a:rPr lang="ar-AE" b="1" kern="100" dirty="0">
                  <a:solidFill>
                    <a:schemeClr val="bg1"/>
                  </a:solidFill>
                  <a:latin typeface="Calibri" panose="020F0502020204030204" pitchFamily="34" charset="0"/>
                  <a:ea typeface="Calibri" panose="020F0502020204030204" pitchFamily="34" charset="0"/>
                </a:rPr>
                <a:t>البرنامج التأسيسي العام</a:t>
              </a:r>
              <a:endParaRPr lang="ar-OM" b="1" kern="100" dirty="0">
                <a:solidFill>
                  <a:schemeClr val="bg1"/>
                </a:solidFill>
                <a:latin typeface="Calibri" panose="020F0502020204030204" pitchFamily="34" charset="0"/>
                <a:ea typeface="Calibri" panose="020F0502020204030204" pitchFamily="34" charset="0"/>
              </a:endParaRPr>
            </a:p>
            <a:p>
              <a:pPr algn="ctr" rtl="0">
                <a:lnSpc>
                  <a:spcPct val="107000"/>
                </a:lnSpc>
                <a:spcAft>
                  <a:spcPts val="800"/>
                </a:spcAft>
              </a:pPr>
              <a:r>
                <a:rPr lang="en-US" sz="1600" b="1" kern="100" dirty="0">
                  <a:solidFill>
                    <a:schemeClr val="bg1"/>
                  </a:solidFill>
                  <a:latin typeface="Calibri" panose="020F0502020204030204" pitchFamily="34" charset="0"/>
                  <a:ea typeface="Calibri" panose="020F0502020204030204" pitchFamily="34" charset="0"/>
                  <a:cs typeface="Arial" panose="020B0604020202020204" pitchFamily="34" charset="0"/>
                </a:rPr>
                <a:t>GENERAL FOUNDATION PROGRAM (GFP)</a:t>
              </a:r>
            </a:p>
            <a:p>
              <a:pPr lvl="0" algn="ctr" rtl="0">
                <a:lnSpc>
                  <a:spcPct val="107000"/>
                </a:lnSpc>
                <a:spcAft>
                  <a:spcPts val="800"/>
                </a:spcAft>
              </a:pPr>
              <a:endParaRPr lang="en-US" sz="11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0" name="Rectangle 79"/>
            <p:cNvSpPr/>
            <p:nvPr/>
          </p:nvSpPr>
          <p:spPr bwMode="gray">
            <a:xfrm>
              <a:off x="4512398" y="1782953"/>
              <a:ext cx="3555572" cy="392102"/>
            </a:xfrm>
            <a:prstGeom prst="rect">
              <a:avLst/>
            </a:prstGeom>
            <a:solidFill>
              <a:srgbClr val="ED1B43"/>
            </a:solidFill>
            <a:ln w="19050" algn="ctr">
              <a:noFill/>
              <a:miter lim="800000"/>
              <a:headEnd/>
              <a:tailEnd/>
            </a:ln>
          </p:spPr>
          <p:txBody>
            <a:bodyPr wrap="square" lIns="88900" tIns="88900" rIns="88900" bIns="88900" rtlCol="0" anchor="ctr"/>
            <a:lstStyle/>
            <a:p>
              <a:pPr algn="ctr" defTabSz="1290248">
                <a:lnSpc>
                  <a:spcPct val="106000"/>
                </a:lnSpc>
                <a:defRPr/>
              </a:pPr>
              <a:r>
                <a:rPr lang="ar-AE" sz="3000" b="1" dirty="0">
                  <a:solidFill>
                    <a:schemeClr val="bg1"/>
                  </a:solidFill>
                  <a:latin typeface="Calibri" panose="020F0502020204030204" pitchFamily="34" charset="0"/>
                  <a:ea typeface="Calibri" panose="020F0502020204030204" pitchFamily="34" charset="0"/>
                </a:rPr>
                <a:t>الأقسام</a:t>
              </a:r>
              <a:r>
                <a:rPr lang="ar-OM" sz="3200" b="1" dirty="0">
                  <a:solidFill>
                    <a:schemeClr val="bg1"/>
                  </a:solidFill>
                  <a:latin typeface="Calibri" panose="020F0502020204030204" pitchFamily="34" charset="0"/>
                  <a:ea typeface="Calibri" panose="020F0502020204030204" pitchFamily="34" charset="0"/>
                </a:rPr>
                <a:t> / </a:t>
              </a:r>
              <a:r>
                <a:rPr lang="en-US" sz="24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Departments</a:t>
              </a:r>
              <a:endParaRPr kumimoji="0" lang="en-IN" sz="2000" b="1" i="0" u="none" strike="noStrike" kern="1200" cap="none" spc="0" normalizeH="0" baseline="0" noProof="0" dirty="0">
                <a:ln>
                  <a:noFill/>
                </a:ln>
                <a:solidFill>
                  <a:schemeClr val="bg1"/>
                </a:solidFill>
                <a:effectLst/>
                <a:uLnTx/>
                <a:uFillTx/>
                <a:latin typeface="Verdana"/>
                <a:ea typeface="+mn-ea"/>
                <a:cs typeface="+mn-cs"/>
              </a:endParaRPr>
            </a:p>
          </p:txBody>
        </p:sp>
      </p:grpSp>
      <p:cxnSp>
        <p:nvCxnSpPr>
          <p:cNvPr id="5" name="Straight Arrow Connector 18">
            <a:extLst>
              <a:ext uri="{FF2B5EF4-FFF2-40B4-BE49-F238E27FC236}">
                <a16:creationId xmlns:a16="http://schemas.microsoft.com/office/drawing/2014/main" id="{3440E06B-CA7F-CC4F-FC00-BDEBBE665DEA}"/>
              </a:ext>
            </a:extLst>
          </p:cNvPr>
          <p:cNvCxnSpPr>
            <a:cxnSpLocks/>
          </p:cNvCxnSpPr>
          <p:nvPr/>
        </p:nvCxnSpPr>
        <p:spPr>
          <a:xfrm>
            <a:off x="6038652" y="4273867"/>
            <a:ext cx="0" cy="61491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144">
            <a:extLst>
              <a:ext uri="{FF2B5EF4-FFF2-40B4-BE49-F238E27FC236}">
                <a16:creationId xmlns:a16="http://schemas.microsoft.com/office/drawing/2014/main" id="{FD50FAA0-6306-0181-D714-D02D7A289B64}"/>
              </a:ext>
            </a:extLst>
          </p:cNvPr>
          <p:cNvCxnSpPr>
            <a:cxnSpLocks/>
          </p:cNvCxnSpPr>
          <p:nvPr/>
        </p:nvCxnSpPr>
        <p:spPr>
          <a:xfrm>
            <a:off x="8462462" y="4549085"/>
            <a:ext cx="0" cy="34325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144">
            <a:extLst>
              <a:ext uri="{FF2B5EF4-FFF2-40B4-BE49-F238E27FC236}">
                <a16:creationId xmlns:a16="http://schemas.microsoft.com/office/drawing/2014/main" id="{00CBB6C2-8AA7-7CD2-311D-CD3E454112B6}"/>
              </a:ext>
            </a:extLst>
          </p:cNvPr>
          <p:cNvCxnSpPr>
            <a:cxnSpLocks/>
          </p:cNvCxnSpPr>
          <p:nvPr/>
        </p:nvCxnSpPr>
        <p:spPr>
          <a:xfrm>
            <a:off x="10768128" y="4544166"/>
            <a:ext cx="0" cy="34325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144">
            <a:extLst>
              <a:ext uri="{FF2B5EF4-FFF2-40B4-BE49-F238E27FC236}">
                <a16:creationId xmlns:a16="http://schemas.microsoft.com/office/drawing/2014/main" id="{3BF02AB7-3AF3-8360-2B62-C9CDD0A055BF}"/>
              </a:ext>
            </a:extLst>
          </p:cNvPr>
          <p:cNvCxnSpPr>
            <a:cxnSpLocks/>
          </p:cNvCxnSpPr>
          <p:nvPr/>
        </p:nvCxnSpPr>
        <p:spPr>
          <a:xfrm>
            <a:off x="3359511" y="4552108"/>
            <a:ext cx="0" cy="34325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رابط مستقيم 8">
            <a:extLst>
              <a:ext uri="{FF2B5EF4-FFF2-40B4-BE49-F238E27FC236}">
                <a16:creationId xmlns:a16="http://schemas.microsoft.com/office/drawing/2014/main" id="{70C9DBB0-2C4C-2EB7-0D3F-BD651D3C6739}"/>
              </a:ext>
            </a:extLst>
          </p:cNvPr>
          <p:cNvCxnSpPr>
            <a:cxnSpLocks/>
          </p:cNvCxnSpPr>
          <p:nvPr/>
        </p:nvCxnSpPr>
        <p:spPr>
          <a:xfrm flipV="1">
            <a:off x="3357483" y="4540768"/>
            <a:ext cx="7408617" cy="14211"/>
          </a:xfrm>
          <a:prstGeom prst="line">
            <a:avLst/>
          </a:prstGeom>
        </p:spPr>
        <p:style>
          <a:lnRef idx="1">
            <a:schemeClr val="accent1"/>
          </a:lnRef>
          <a:fillRef idx="0">
            <a:schemeClr val="accent1"/>
          </a:fillRef>
          <a:effectRef idx="0">
            <a:schemeClr val="accent1"/>
          </a:effectRef>
          <a:fontRef idx="minor">
            <a:schemeClr val="tx1"/>
          </a:fontRef>
        </p:style>
      </p:cxnSp>
      <p:grpSp>
        <p:nvGrpSpPr>
          <p:cNvPr id="11" name="Group 21">
            <a:extLst>
              <a:ext uri="{FF2B5EF4-FFF2-40B4-BE49-F238E27FC236}">
                <a16:creationId xmlns:a16="http://schemas.microsoft.com/office/drawing/2014/main" id="{C33FD8D8-4EB9-7F80-4C2E-606695716CF8}"/>
              </a:ext>
            </a:extLst>
          </p:cNvPr>
          <p:cNvGrpSpPr/>
          <p:nvPr/>
        </p:nvGrpSpPr>
        <p:grpSpPr>
          <a:xfrm>
            <a:off x="1116211" y="4875702"/>
            <a:ext cx="10989022" cy="947970"/>
            <a:chOff x="2742963" y="2400854"/>
            <a:chExt cx="9648315" cy="504720"/>
          </a:xfrm>
        </p:grpSpPr>
        <p:sp>
          <p:nvSpPr>
            <p:cNvPr id="12" name="Rectangle 80">
              <a:extLst>
                <a:ext uri="{FF2B5EF4-FFF2-40B4-BE49-F238E27FC236}">
                  <a16:creationId xmlns:a16="http://schemas.microsoft.com/office/drawing/2014/main" id="{63F5E280-3119-7E38-EE08-A3634E28E7C1}"/>
                </a:ext>
              </a:extLst>
            </p:cNvPr>
            <p:cNvSpPr/>
            <p:nvPr/>
          </p:nvSpPr>
          <p:spPr bwMode="gray">
            <a:xfrm>
              <a:off x="2742963" y="2415447"/>
              <a:ext cx="2256732" cy="490127"/>
            </a:xfrm>
            <a:prstGeom prst="rect">
              <a:avLst/>
            </a:prstGeom>
            <a:solidFill>
              <a:srgbClr val="214194"/>
            </a:solidFill>
            <a:ln w="19050" algn="ctr">
              <a:noFill/>
              <a:miter lim="800000"/>
              <a:headEnd/>
              <a:tailEnd/>
            </a:ln>
          </p:spPr>
          <p:txBody>
            <a:bodyPr wrap="square" lIns="88900" tIns="88900" rIns="88900" bIns="88900" rtlCol="0" anchor="ctr"/>
            <a:lstStyle/>
            <a:p>
              <a:pPr algn="ctr">
                <a:lnSpc>
                  <a:spcPct val="107000"/>
                </a:lnSpc>
                <a:spcAft>
                  <a:spcPts val="800"/>
                </a:spcAft>
                <a:defRPr/>
              </a:pPr>
              <a:r>
                <a:rPr lang="ar-AE" sz="1400" b="1" kern="100" dirty="0">
                  <a:solidFill>
                    <a:schemeClr val="bg1"/>
                  </a:solidFill>
                  <a:latin typeface="Calibri" panose="020F0502020204030204" pitchFamily="34" charset="0"/>
                  <a:ea typeface="Calibri" panose="020F0502020204030204" pitchFamily="34" charset="0"/>
                </a:rPr>
                <a:t>قسم اللغة الإنجليزية</a:t>
              </a:r>
              <a:endParaRPr lang="ar-OM" sz="1400" b="1" kern="100" dirty="0">
                <a:solidFill>
                  <a:schemeClr val="bg1"/>
                </a:solidFill>
                <a:latin typeface="Calibri" panose="020F0502020204030204" pitchFamily="34" charset="0"/>
                <a:ea typeface="Calibri" panose="020F0502020204030204" pitchFamily="34" charset="0"/>
              </a:endParaRPr>
            </a:p>
            <a:p>
              <a:pPr algn="ctr">
                <a:lnSpc>
                  <a:spcPct val="107000"/>
                </a:lnSpc>
                <a:spcAft>
                  <a:spcPts val="800"/>
                </a:spcAft>
                <a:defRPr/>
              </a:pPr>
              <a:r>
                <a:rPr lang="en-US" sz="1400" b="1" kern="100" dirty="0">
                  <a:solidFill>
                    <a:schemeClr val="bg1"/>
                  </a:solidFill>
                  <a:latin typeface="Calibri" panose="020F0502020204030204" pitchFamily="34" charset="0"/>
                  <a:ea typeface="Calibri" panose="020F0502020204030204" pitchFamily="34" charset="0"/>
                  <a:cs typeface="Arial" panose="020B0604020202020204" pitchFamily="34" charset="0"/>
                </a:rPr>
                <a:t>English Language Department</a:t>
              </a:r>
            </a:p>
            <a:p>
              <a:pPr algn="ctr">
                <a:lnSpc>
                  <a:spcPct val="107000"/>
                </a:lnSpc>
                <a:spcAft>
                  <a:spcPts val="800"/>
                </a:spcAft>
                <a:defRPr/>
              </a:pPr>
              <a:endParaRPr kumimoji="0" lang="en-IN" sz="1000" b="1" i="0" u="none" strike="noStrike" kern="1200" cap="none" spc="0" normalizeH="0" baseline="0" noProof="0" dirty="0">
                <a:ln>
                  <a:noFill/>
                </a:ln>
                <a:solidFill>
                  <a:srgbClr val="FC5000"/>
                </a:solidFill>
                <a:effectLst/>
                <a:uLnTx/>
                <a:uFillTx/>
                <a:latin typeface="Verdana"/>
                <a:ea typeface="+mn-ea"/>
                <a:cs typeface="+mn-cs"/>
              </a:endParaRPr>
            </a:p>
          </p:txBody>
        </p:sp>
        <p:sp>
          <p:nvSpPr>
            <p:cNvPr id="13" name="Rectangle 81">
              <a:extLst>
                <a:ext uri="{FF2B5EF4-FFF2-40B4-BE49-F238E27FC236}">
                  <a16:creationId xmlns:a16="http://schemas.microsoft.com/office/drawing/2014/main" id="{227162E6-34E9-0812-DBD2-A337700E3DEB}"/>
                </a:ext>
              </a:extLst>
            </p:cNvPr>
            <p:cNvSpPr/>
            <p:nvPr/>
          </p:nvSpPr>
          <p:spPr bwMode="gray">
            <a:xfrm>
              <a:off x="5288699" y="2409431"/>
              <a:ext cx="1981542" cy="490127"/>
            </a:xfrm>
            <a:prstGeom prst="rect">
              <a:avLst/>
            </a:prstGeom>
            <a:solidFill>
              <a:srgbClr val="214194"/>
            </a:solidFill>
            <a:ln w="19050" algn="ctr">
              <a:noFill/>
              <a:miter lim="800000"/>
              <a:headEnd/>
              <a:tailEnd/>
            </a:ln>
          </p:spPr>
          <p:txBody>
            <a:bodyPr wrap="square" lIns="88900" tIns="88900" rIns="88900" bIns="88900" rtlCol="0" anchor="ctr"/>
            <a:lstStyle/>
            <a:p>
              <a:pPr algn="ctr">
                <a:lnSpc>
                  <a:spcPct val="107000"/>
                </a:lnSpc>
                <a:spcAft>
                  <a:spcPts val="800"/>
                </a:spcAft>
              </a:pPr>
              <a:r>
                <a:rPr lang="ar-SA" sz="1400" b="1" kern="100" dirty="0">
                  <a:solidFill>
                    <a:schemeClr val="bg1"/>
                  </a:solidFill>
                  <a:latin typeface="Calibri" panose="020F0502020204030204" pitchFamily="34" charset="0"/>
                  <a:ea typeface="Calibri" panose="020F0502020204030204" pitchFamily="34" charset="0"/>
                </a:rPr>
                <a:t>قسم العلوم الإنسانية</a:t>
              </a:r>
              <a:endParaRPr lang="ar-OM" sz="1400" b="1" kern="100" dirty="0">
                <a:solidFill>
                  <a:schemeClr val="bg1"/>
                </a:solidFill>
                <a:latin typeface="Calibri" panose="020F0502020204030204" pitchFamily="34" charset="0"/>
                <a:ea typeface="Calibri" panose="020F0502020204030204" pitchFamily="34" charset="0"/>
              </a:endParaRPr>
            </a:p>
            <a:p>
              <a:pPr algn="ctr">
                <a:lnSpc>
                  <a:spcPct val="107000"/>
                </a:lnSpc>
                <a:spcAft>
                  <a:spcPts val="800"/>
                </a:spcAft>
              </a:pPr>
              <a:r>
                <a:rPr lang="en-US" sz="1400" b="1" kern="100" dirty="0">
                  <a:solidFill>
                    <a:schemeClr val="bg1"/>
                  </a:solidFill>
                  <a:latin typeface="Calibri" panose="020F0502020204030204" pitchFamily="34" charset="0"/>
                  <a:ea typeface="Calibri" panose="020F0502020204030204" pitchFamily="34" charset="0"/>
                  <a:cs typeface="Arial" panose="020B0604020202020204" pitchFamily="34" charset="0"/>
                </a:rPr>
                <a:t>Humanities Department</a:t>
              </a:r>
            </a:p>
          </p:txBody>
        </p:sp>
        <p:sp>
          <p:nvSpPr>
            <p:cNvPr id="14" name="Rectangle 82">
              <a:extLst>
                <a:ext uri="{FF2B5EF4-FFF2-40B4-BE49-F238E27FC236}">
                  <a16:creationId xmlns:a16="http://schemas.microsoft.com/office/drawing/2014/main" id="{B21F3963-99F4-CED2-03D8-D7CC8BA3DE08}"/>
                </a:ext>
              </a:extLst>
            </p:cNvPr>
            <p:cNvSpPr/>
            <p:nvPr/>
          </p:nvSpPr>
          <p:spPr bwMode="gray">
            <a:xfrm>
              <a:off x="7472920" y="2411486"/>
              <a:ext cx="2393613" cy="490127"/>
            </a:xfrm>
            <a:prstGeom prst="rect">
              <a:avLst/>
            </a:prstGeom>
            <a:solidFill>
              <a:srgbClr val="214194"/>
            </a:solidFill>
            <a:ln w="19050" algn="ctr">
              <a:noFill/>
              <a:miter lim="800000"/>
              <a:headEnd/>
              <a:tailEnd/>
            </a:ln>
          </p:spPr>
          <p:txBody>
            <a:bodyPr wrap="square" lIns="88900" tIns="88900" rIns="88900" bIns="88900" rtlCol="0" anchor="t"/>
            <a:lstStyle/>
            <a:p>
              <a:pPr algn="ctr">
                <a:lnSpc>
                  <a:spcPct val="107000"/>
                </a:lnSpc>
                <a:spcAft>
                  <a:spcPts val="800"/>
                </a:spcAft>
                <a:defRPr/>
              </a:pPr>
              <a:r>
                <a:rPr lang="ar-AE" sz="1400" b="1" kern="100" dirty="0">
                  <a:solidFill>
                    <a:schemeClr val="bg1"/>
                  </a:solidFill>
                  <a:latin typeface="Calibri" panose="020F0502020204030204" pitchFamily="34" charset="0"/>
                  <a:ea typeface="Calibri" panose="020F0502020204030204" pitchFamily="34" charset="0"/>
                </a:rPr>
                <a:t>قسم الدراسات الاقتصادية والتجارية</a:t>
              </a:r>
              <a:endParaRPr lang="ar-OM" sz="1400" b="1" kern="100" dirty="0">
                <a:solidFill>
                  <a:schemeClr val="bg1"/>
                </a:solidFill>
                <a:latin typeface="Calibri" panose="020F0502020204030204" pitchFamily="34" charset="0"/>
                <a:ea typeface="Calibri" panose="020F0502020204030204" pitchFamily="34" charset="0"/>
              </a:endParaRPr>
            </a:p>
            <a:p>
              <a:pPr algn="ctr">
                <a:lnSpc>
                  <a:spcPct val="107000"/>
                </a:lnSpc>
                <a:spcAft>
                  <a:spcPts val="800"/>
                </a:spcAft>
                <a:defRPr/>
              </a:pPr>
              <a:r>
                <a:rPr lang="en-US" sz="1400" b="1" kern="100" dirty="0">
                  <a:solidFill>
                    <a:schemeClr val="bg1"/>
                  </a:solidFill>
                  <a:latin typeface="Calibri" panose="020F0502020204030204" pitchFamily="34" charset="0"/>
                  <a:ea typeface="Calibri" panose="020F0502020204030204" pitchFamily="34" charset="0"/>
                  <a:cs typeface="Arial" panose="020B0604020202020204" pitchFamily="34" charset="0"/>
                </a:rPr>
                <a:t>Economics and Business Studies Department</a:t>
              </a:r>
            </a:p>
            <a:p>
              <a:pPr algn="ctr">
                <a:lnSpc>
                  <a:spcPct val="107000"/>
                </a:lnSpc>
                <a:spcAft>
                  <a:spcPts val="800"/>
                </a:spcAft>
                <a:defRPr/>
              </a:pPr>
              <a:endParaRPr lang="en-US" sz="1400" b="1" kern="100" dirty="0">
                <a:solidFill>
                  <a:schemeClr val="bg1"/>
                </a:solidFill>
                <a:latin typeface="Calibri" panose="020F0502020204030204" pitchFamily="34" charset="0"/>
                <a:ea typeface="Calibri" panose="020F0502020204030204" pitchFamily="34" charset="0"/>
              </a:endParaRPr>
            </a:p>
          </p:txBody>
        </p:sp>
        <p:sp>
          <p:nvSpPr>
            <p:cNvPr id="15" name="Rectangle 82">
              <a:extLst>
                <a:ext uri="{FF2B5EF4-FFF2-40B4-BE49-F238E27FC236}">
                  <a16:creationId xmlns:a16="http://schemas.microsoft.com/office/drawing/2014/main" id="{9B63E4BE-27FA-81B3-3AEA-4F4DDC5E1365}"/>
                </a:ext>
              </a:extLst>
            </p:cNvPr>
            <p:cNvSpPr/>
            <p:nvPr/>
          </p:nvSpPr>
          <p:spPr bwMode="gray">
            <a:xfrm>
              <a:off x="9997665" y="2400854"/>
              <a:ext cx="2393613" cy="490127"/>
            </a:xfrm>
            <a:prstGeom prst="rect">
              <a:avLst/>
            </a:prstGeom>
            <a:solidFill>
              <a:srgbClr val="214194"/>
            </a:solidFill>
            <a:ln w="19050" algn="ctr">
              <a:noFill/>
              <a:miter lim="800000"/>
              <a:headEnd/>
              <a:tailEnd/>
            </a:ln>
          </p:spPr>
          <p:txBody>
            <a:bodyPr wrap="square" lIns="88900" tIns="88900" rIns="88900" bIns="88900" rtlCol="0" anchor="t"/>
            <a:lstStyle/>
            <a:p>
              <a:pPr algn="ctr">
                <a:lnSpc>
                  <a:spcPct val="107000"/>
                </a:lnSpc>
                <a:spcAft>
                  <a:spcPts val="800"/>
                </a:spcAft>
              </a:pPr>
              <a:r>
                <a:rPr lang="ar-AE" sz="1400" b="1" kern="100" dirty="0">
                  <a:solidFill>
                    <a:schemeClr val="bg1"/>
                  </a:solidFill>
                  <a:latin typeface="Calibri" panose="020F0502020204030204" pitchFamily="34" charset="0"/>
                  <a:ea typeface="Calibri" panose="020F0502020204030204" pitchFamily="34" charset="0"/>
                </a:rPr>
                <a:t>قسم علوم الحاسب ال</a:t>
              </a:r>
              <a:r>
                <a:rPr lang="ar-OM" sz="1400" b="1" kern="100" dirty="0">
                  <a:solidFill>
                    <a:schemeClr val="bg1"/>
                  </a:solidFill>
                  <a:latin typeface="Calibri" panose="020F0502020204030204" pitchFamily="34" charset="0"/>
                  <a:ea typeface="Calibri" panose="020F0502020204030204" pitchFamily="34" charset="0"/>
                </a:rPr>
                <a:t>آ</a:t>
              </a:r>
              <a:r>
                <a:rPr lang="ar-AE" sz="1400" b="1" kern="100" dirty="0">
                  <a:solidFill>
                    <a:schemeClr val="bg1"/>
                  </a:solidFill>
                  <a:latin typeface="Calibri" panose="020F0502020204030204" pitchFamily="34" charset="0"/>
                  <a:ea typeface="Calibri" panose="020F0502020204030204" pitchFamily="34" charset="0"/>
                </a:rPr>
                <a:t>لي ونظم المعلومات</a:t>
              </a:r>
              <a:endParaRPr lang="ar-OM" sz="1400" b="1" kern="100" dirty="0">
                <a:solidFill>
                  <a:schemeClr val="bg1"/>
                </a:solidFill>
                <a:latin typeface="Calibri" panose="020F0502020204030204" pitchFamily="34" charset="0"/>
                <a:ea typeface="Calibri" panose="020F0502020204030204" pitchFamily="34" charset="0"/>
              </a:endParaRPr>
            </a:p>
            <a:p>
              <a:pPr algn="ctr">
                <a:lnSpc>
                  <a:spcPct val="107000"/>
                </a:lnSpc>
                <a:spcAft>
                  <a:spcPts val="800"/>
                </a:spcAft>
              </a:pPr>
              <a:r>
                <a:rPr lang="en-US" sz="1400" b="1" kern="100" dirty="0">
                  <a:solidFill>
                    <a:schemeClr val="bg1"/>
                  </a:solidFill>
                  <a:latin typeface="Calibri" panose="020F0502020204030204" pitchFamily="34" charset="0"/>
                  <a:ea typeface="Calibri" panose="020F0502020204030204" pitchFamily="34" charset="0"/>
                  <a:cs typeface="Arial" panose="020B0604020202020204" pitchFamily="34" charset="0"/>
                </a:rPr>
                <a:t>Department of Computing and Informatics</a:t>
              </a:r>
            </a:p>
            <a:p>
              <a:pPr algn="ctr">
                <a:lnSpc>
                  <a:spcPct val="107000"/>
                </a:lnSpc>
                <a:spcAft>
                  <a:spcPts val="800"/>
                </a:spcAft>
              </a:pPr>
              <a:endParaRPr lang="en-US" sz="1400" b="1" kern="100" dirty="0">
                <a:solidFill>
                  <a:schemeClr val="bg1"/>
                </a:solidFill>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294433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1191</TotalTime>
  <Words>1265</Words>
  <Application>Microsoft Office PowerPoint</Application>
  <PresentationFormat>شاشة عريضة</PresentationFormat>
  <Paragraphs>235</Paragraphs>
  <Slides>15</Slides>
  <Notes>5</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15</vt:i4>
      </vt:variant>
    </vt:vector>
  </HeadingPairs>
  <TitlesOfParts>
    <vt:vector size="23" baseType="lpstr">
      <vt:lpstr>Arial</vt:lpstr>
      <vt:lpstr>Calibri</vt:lpstr>
      <vt:lpstr>Calibri Light</vt:lpstr>
      <vt:lpstr>Rockwell Extra Bold</vt:lpstr>
      <vt:lpstr>Symbol</vt:lpstr>
      <vt:lpstr>Verdana</vt:lpstr>
      <vt:lpstr>Wingdings 2</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104</cp:revision>
  <dcterms:created xsi:type="dcterms:W3CDTF">2025-01-23T06:39:08Z</dcterms:created>
  <dcterms:modified xsi:type="dcterms:W3CDTF">2025-02-05T10:21:06Z</dcterms:modified>
</cp:coreProperties>
</file>